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67" r:id="rId4"/>
    <p:sldId id="262" r:id="rId5"/>
    <p:sldId id="272" r:id="rId6"/>
    <p:sldId id="268" r:id="rId7"/>
    <p:sldId id="261" r:id="rId8"/>
    <p:sldId id="273" r:id="rId9"/>
    <p:sldId id="271" r:id="rId10"/>
    <p:sldId id="257" r:id="rId11"/>
    <p:sldId id="269" r:id="rId12"/>
    <p:sldId id="274" r:id="rId13"/>
    <p:sldId id="275" r:id="rId14"/>
    <p:sldId id="270" r:id="rId15"/>
    <p:sldId id="259" r:id="rId16"/>
    <p:sldId id="276" r:id="rId17"/>
    <p:sldId id="264" r:id="rId18"/>
    <p:sldId id="26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2" autoAdjust="0"/>
    <p:restoredTop sz="78136" autoAdjust="0"/>
  </p:normalViewPr>
  <p:slideViewPr>
    <p:cSldViewPr snapToGrid="0">
      <p:cViewPr>
        <p:scale>
          <a:sx n="75" d="100"/>
          <a:sy n="75" d="100"/>
        </p:scale>
        <p:origin x="1530" y="3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92843-4DC7-4B2E-A832-784E4EBF12B2}" type="datetimeFigureOut">
              <a:rPr lang="nl-BE" smtClean="0"/>
              <a:t>19/06/2016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B161-1D7D-4754-A904-DE09E94A4AA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638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Verwelkomen</a:t>
            </a:r>
            <a:r>
              <a:rPr lang="en-GB" baseline="0" dirty="0" smtClean="0"/>
              <a:t> jury &amp; </a:t>
            </a:r>
            <a:r>
              <a:rPr lang="en-GB" baseline="0" dirty="0" err="1" smtClean="0"/>
              <a:t>leerkrachten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Bedanken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aanwezigheid</a:t>
            </a:r>
            <a:endParaRPr lang="en-GB" baseline="0" dirty="0" smtClean="0"/>
          </a:p>
          <a:p>
            <a:r>
              <a:rPr lang="en-GB" baseline="0" dirty="0" err="1" smtClean="0"/>
              <a:t>Wij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zijn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enthousiast</a:t>
            </a:r>
            <a:r>
              <a:rPr lang="en-GB" baseline="0" dirty="0" smtClean="0"/>
              <a:t> om </a:t>
            </a:r>
            <a:r>
              <a:rPr lang="en-GB" baseline="0" dirty="0" err="1" smtClean="0"/>
              <a:t>jullie</a:t>
            </a:r>
            <a:r>
              <a:rPr lang="en-GB" baseline="0" dirty="0" smtClean="0"/>
              <a:t> het </a:t>
            </a:r>
            <a:r>
              <a:rPr lang="en-GB" b="1" baseline="0" dirty="0" smtClean="0"/>
              <a:t>prototype</a:t>
            </a:r>
            <a:r>
              <a:rPr lang="en-GB" b="0" baseline="0" dirty="0" smtClean="0"/>
              <a:t> van het dashboard </a:t>
            </a:r>
            <a:r>
              <a:rPr lang="en-GB" b="0" baseline="0" dirty="0" err="1" smtClean="0"/>
              <a:t>voor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te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stellen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7898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0,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pagina</a:t>
            </a:r>
            <a:r>
              <a:rPr lang="en-GB" baseline="0" dirty="0" smtClean="0"/>
              <a:t> is </a:t>
            </a:r>
            <a:r>
              <a:rPr lang="en-GB" baseline="0" dirty="0" err="1" smtClean="0"/>
              <a:t>opgebouwd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uit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volgende</a:t>
            </a:r>
            <a:r>
              <a:rPr lang="en-GB" baseline="0" dirty="0" smtClean="0"/>
              <a:t> sitemap.</a:t>
            </a:r>
            <a:endParaRPr lang="en-GB" dirty="0" smtClean="0"/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1, </a:t>
            </a:r>
            <a:r>
              <a:rPr lang="en-GB" baseline="0" dirty="0" smtClean="0"/>
              <a:t>Hierarchical Structure -&gt; De </a:t>
            </a:r>
            <a:r>
              <a:rPr lang="en-GB" baseline="0" dirty="0" err="1" smtClean="0"/>
              <a:t>navigatie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doorheen</a:t>
            </a:r>
            <a:r>
              <a:rPr lang="en-GB" baseline="0" dirty="0" smtClean="0"/>
              <a:t> de site is </a:t>
            </a:r>
            <a:r>
              <a:rPr lang="en-GB" baseline="0" dirty="0" err="1" smtClean="0"/>
              <a:t>hierarchisch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opgebouwd</a:t>
            </a:r>
            <a:r>
              <a:rPr lang="en-GB" baseline="0" dirty="0" smtClean="0"/>
              <a:t> om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duidelijk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onderscheid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bewaren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tussen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belangrijkheid</a:t>
            </a:r>
            <a:r>
              <a:rPr lang="en-GB" baseline="0" dirty="0" smtClean="0"/>
              <a:t> van elk </a:t>
            </a:r>
            <a:r>
              <a:rPr lang="en-GB" baseline="0" dirty="0" err="1" smtClean="0"/>
              <a:t>niveau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2, Search Suggestion -&gt; De </a:t>
            </a:r>
            <a:r>
              <a:rPr lang="en-GB" baseline="0" dirty="0" err="1" smtClean="0"/>
              <a:t>gebruiker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wordt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geholpen</a:t>
            </a:r>
            <a:r>
              <a:rPr lang="en-GB" baseline="0" dirty="0" smtClean="0"/>
              <a:t> door het </a:t>
            </a:r>
            <a:r>
              <a:rPr lang="en-GB" baseline="0" dirty="0" err="1" smtClean="0"/>
              <a:t>systeem</a:t>
            </a:r>
            <a:r>
              <a:rPr lang="en-GB" baseline="0" dirty="0" smtClean="0"/>
              <a:t> om </a:t>
            </a:r>
            <a:r>
              <a:rPr lang="en-GB" baseline="0" dirty="0" err="1" smtClean="0"/>
              <a:t>zijn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weg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vinden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tussen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alle</a:t>
            </a:r>
            <a:r>
              <a:rPr lang="en-GB" baseline="0" dirty="0" smtClean="0"/>
              <a:t> data</a:t>
            </a:r>
          </a:p>
          <a:p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3, Asynchronous Value Loading -&gt; We laden de </a:t>
            </a:r>
            <a:r>
              <a:rPr lang="en-GB" dirty="0" err="1" smtClean="0"/>
              <a:t>relaties</a:t>
            </a:r>
            <a:r>
              <a:rPr lang="en-GB" dirty="0" smtClean="0"/>
              <a:t> in met</a:t>
            </a:r>
            <a:r>
              <a:rPr lang="en-GB" baseline="0" dirty="0" smtClean="0"/>
              <a:t> page load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coherente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pagina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opbouw</a:t>
            </a:r>
            <a:r>
              <a:rPr lang="en-GB" baseline="0" dirty="0" smtClean="0"/>
              <a:t>. De </a:t>
            </a:r>
            <a:r>
              <a:rPr lang="en-GB" baseline="0" dirty="0" err="1" smtClean="0"/>
              <a:t>inhoud</a:t>
            </a:r>
            <a:r>
              <a:rPr lang="en-GB" baseline="0" dirty="0" smtClean="0"/>
              <a:t> van de </a:t>
            </a:r>
            <a:r>
              <a:rPr lang="en-GB" baseline="0" dirty="0" err="1" smtClean="0"/>
              <a:t>tegels</a:t>
            </a:r>
            <a:r>
              <a:rPr lang="en-GB" baseline="0" dirty="0" smtClean="0"/>
              <a:t> op de </a:t>
            </a:r>
            <a:r>
              <a:rPr lang="en-GB" baseline="0" dirty="0" err="1" smtClean="0"/>
              <a:t>pagina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wordt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asyncroon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ingeladen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Dit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zorgt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tijdswinst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opent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mogelijkheden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naar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realtime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verwerking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4, We </a:t>
            </a:r>
            <a:r>
              <a:rPr lang="en-GB" baseline="0" dirty="0" err="1" smtClean="0"/>
              <a:t>hebben</a:t>
            </a:r>
            <a:r>
              <a:rPr lang="en-GB" baseline="0" dirty="0" smtClean="0"/>
              <a:t> door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tekort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aan</a:t>
            </a:r>
            <a:r>
              <a:rPr lang="en-GB" baseline="0" dirty="0" smtClean="0"/>
              <a:t> development </a:t>
            </a:r>
            <a:r>
              <a:rPr lang="en-GB" baseline="0" dirty="0" err="1" smtClean="0"/>
              <a:t>tijd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niet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alle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beloofde</a:t>
            </a:r>
            <a:r>
              <a:rPr lang="en-GB" baseline="0" dirty="0" smtClean="0"/>
              <a:t> features </a:t>
            </a:r>
            <a:r>
              <a:rPr lang="en-GB" baseline="0" dirty="0" err="1" smtClean="0"/>
              <a:t>kunnen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invullen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730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0, </a:t>
            </a:r>
            <a:r>
              <a:rPr lang="en-GB" dirty="0" err="1" smtClean="0"/>
              <a:t>Seperation</a:t>
            </a:r>
            <a:r>
              <a:rPr lang="en-GB" dirty="0" smtClean="0"/>
              <a:t> Of Concern</a:t>
            </a:r>
          </a:p>
          <a:p>
            <a:r>
              <a:rPr lang="en-GB" dirty="0" smtClean="0"/>
              <a:t>-&gt;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Logica</a:t>
            </a:r>
            <a:r>
              <a:rPr lang="en-GB" baseline="0" dirty="0" smtClean="0"/>
              <a:t> zit </a:t>
            </a:r>
            <a:r>
              <a:rPr lang="en-GB" baseline="0" dirty="0" err="1" smtClean="0"/>
              <a:t>vervat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DLL (common project)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>
                <a:sym typeface="Wingdings" panose="05000000000000000000" pitchFamily="2" charset="2"/>
              </a:rPr>
              <a:t>	1 -&gt; DLL </a:t>
            </a:r>
            <a:r>
              <a:rPr lang="en-GB" baseline="0" dirty="0" err="1" smtClean="0">
                <a:sym typeface="Wingdings" panose="05000000000000000000" pitchFamily="2" charset="2"/>
              </a:rPr>
              <a:t>heeft</a:t>
            </a:r>
            <a:r>
              <a:rPr lang="en-GB" baseline="0" dirty="0" smtClean="0">
                <a:sym typeface="Wingdings" panose="05000000000000000000" pitchFamily="2" charset="2"/>
              </a:rPr>
              <a:t> </a:t>
            </a:r>
            <a:r>
              <a:rPr lang="en-GB" baseline="0" dirty="0" err="1" smtClean="0">
                <a:sym typeface="Wingdings" panose="05000000000000000000" pitchFamily="2" charset="2"/>
              </a:rPr>
              <a:t>toegang</a:t>
            </a:r>
            <a:r>
              <a:rPr lang="en-GB" baseline="0" dirty="0" smtClean="0">
                <a:sym typeface="Wingdings" panose="05000000000000000000" pitchFamily="2" charset="2"/>
              </a:rPr>
              <a:t> tot de repositories</a:t>
            </a:r>
            <a:endParaRPr lang="en-GB" baseline="0" dirty="0" smtClean="0"/>
          </a:p>
          <a:p>
            <a:r>
              <a:rPr lang="en-GB" baseline="0" dirty="0" smtClean="0"/>
              <a:t>	2 </a:t>
            </a:r>
            <a:r>
              <a:rPr lang="en-GB" baseline="0" dirty="0" smtClean="0">
                <a:sym typeface="Wingdings" panose="05000000000000000000" pitchFamily="2" charset="2"/>
              </a:rPr>
              <a:t>-&gt; </a:t>
            </a:r>
            <a:r>
              <a:rPr lang="en-GB" baseline="0" dirty="0" err="1" smtClean="0">
                <a:sym typeface="Wingdings" panose="05000000000000000000" pitchFamily="2" charset="2"/>
              </a:rPr>
              <a:t>Iedereen</a:t>
            </a:r>
            <a:r>
              <a:rPr lang="en-GB" baseline="0" dirty="0" smtClean="0">
                <a:sym typeface="Wingdings" panose="05000000000000000000" pitchFamily="2" charset="2"/>
              </a:rPr>
              <a:t> </a:t>
            </a:r>
            <a:r>
              <a:rPr lang="en-GB" baseline="0" dirty="0" err="1" smtClean="0">
                <a:sym typeface="Wingdings" panose="05000000000000000000" pitchFamily="2" charset="2"/>
              </a:rPr>
              <a:t>spreekt</a:t>
            </a:r>
            <a:r>
              <a:rPr lang="en-GB" baseline="0" dirty="0" smtClean="0">
                <a:sym typeface="Wingdings" panose="05000000000000000000" pitchFamily="2" charset="2"/>
              </a:rPr>
              <a:t> de DLL </a:t>
            </a:r>
            <a:r>
              <a:rPr lang="en-GB" baseline="0" dirty="0" err="1" smtClean="0">
                <a:sym typeface="Wingdings" panose="05000000000000000000" pitchFamily="2" charset="2"/>
              </a:rPr>
              <a:t>aan</a:t>
            </a:r>
            <a:r>
              <a:rPr lang="en-GB" baseline="0" dirty="0" smtClean="0">
                <a:sym typeface="Wingdings" panose="05000000000000000000" pitchFamily="2" charset="2"/>
              </a:rPr>
              <a:t> op basis van </a:t>
            </a:r>
            <a:r>
              <a:rPr lang="en-GB" baseline="0" dirty="0" err="1" smtClean="0">
                <a:sym typeface="Wingdings" panose="05000000000000000000" pitchFamily="2" charset="2"/>
              </a:rPr>
              <a:t>functionaliteit</a:t>
            </a:r>
            <a:r>
              <a:rPr lang="en-GB" baseline="0" dirty="0" smtClean="0">
                <a:sym typeface="Wingdings" panose="05000000000000000000" pitchFamily="2" charset="2"/>
              </a:rPr>
              <a:t>, de DLL </a:t>
            </a:r>
            <a:r>
              <a:rPr lang="en-GB" baseline="0" dirty="0" err="1" smtClean="0">
                <a:sym typeface="Wingdings" panose="05000000000000000000" pitchFamily="2" charset="2"/>
              </a:rPr>
              <a:t>handeld</a:t>
            </a:r>
            <a:r>
              <a:rPr lang="en-GB" baseline="0" dirty="0" smtClean="0">
                <a:sym typeface="Wingdings" panose="05000000000000000000" pitchFamily="2" charset="2"/>
              </a:rPr>
              <a:t> </a:t>
            </a:r>
            <a:r>
              <a:rPr lang="en-GB" baseline="0" dirty="0" err="1" smtClean="0">
                <a:sym typeface="Wingdings" panose="05000000000000000000" pitchFamily="2" charset="2"/>
              </a:rPr>
              <a:t>dit</a:t>
            </a:r>
            <a:r>
              <a:rPr lang="en-GB" baseline="0" dirty="0" smtClean="0">
                <a:sym typeface="Wingdings" panose="05000000000000000000" pitchFamily="2" charset="2"/>
              </a:rPr>
              <a:t> </a:t>
            </a:r>
            <a:r>
              <a:rPr lang="en-GB" baseline="0" dirty="0" err="1" smtClean="0">
                <a:sym typeface="Wingdings" panose="05000000000000000000" pitchFamily="2" charset="2"/>
              </a:rPr>
              <a:t>verder</a:t>
            </a:r>
            <a:r>
              <a:rPr lang="en-GB" baseline="0" dirty="0" smtClean="0">
                <a:sym typeface="Wingdings" panose="05000000000000000000" pitchFamily="2" charset="2"/>
              </a:rPr>
              <a:t> </a:t>
            </a:r>
            <a:r>
              <a:rPr lang="en-GB" baseline="0" dirty="0" err="1" smtClean="0">
                <a:sym typeface="Wingdings" panose="05000000000000000000" pitchFamily="2" charset="2"/>
              </a:rPr>
              <a:t>af</a:t>
            </a:r>
            <a:endParaRPr lang="en-GB" baseline="0" dirty="0" smtClean="0">
              <a:sym typeface="Wingdings" panose="05000000000000000000" pitchFamily="2" charset="2"/>
            </a:endParaRPr>
          </a:p>
          <a:p>
            <a:r>
              <a:rPr lang="en-GB" baseline="0" dirty="0" smtClean="0">
                <a:sym typeface="Wingdings" panose="05000000000000000000" pitchFamily="2" charset="2"/>
              </a:rPr>
              <a:t>	3 -&gt; DLL </a:t>
            </a:r>
            <a:r>
              <a:rPr lang="en-GB" baseline="0" dirty="0" err="1" smtClean="0">
                <a:sym typeface="Wingdings" panose="05000000000000000000" pitchFamily="2" charset="2"/>
              </a:rPr>
              <a:t>heeft</a:t>
            </a:r>
            <a:r>
              <a:rPr lang="en-GB" baseline="0" dirty="0" smtClean="0">
                <a:sym typeface="Wingdings" panose="05000000000000000000" pitchFamily="2" charset="2"/>
              </a:rPr>
              <a:t> </a:t>
            </a:r>
            <a:r>
              <a:rPr lang="en-GB" baseline="0" dirty="0" err="1" smtClean="0">
                <a:sym typeface="Wingdings" panose="05000000000000000000" pitchFamily="2" charset="2"/>
              </a:rPr>
              <a:t>toegang</a:t>
            </a:r>
            <a:r>
              <a:rPr lang="en-GB" baseline="0" dirty="0" smtClean="0">
                <a:sym typeface="Wingdings" panose="05000000000000000000" pitchFamily="2" charset="2"/>
              </a:rPr>
              <a:t> tot de </a:t>
            </a:r>
            <a:r>
              <a:rPr lang="en-GB" baseline="0" dirty="0" err="1" smtClean="0">
                <a:sym typeface="Wingdings" panose="05000000000000000000" pitchFamily="2" charset="2"/>
              </a:rPr>
              <a:t>slimme</a:t>
            </a:r>
            <a:r>
              <a:rPr lang="en-GB" baseline="0" dirty="0" smtClean="0">
                <a:sym typeface="Wingdings" panose="05000000000000000000" pitchFamily="2" charset="2"/>
              </a:rPr>
              <a:t> </a:t>
            </a:r>
            <a:r>
              <a:rPr lang="en-GB" baseline="0" dirty="0" err="1" smtClean="0">
                <a:sym typeface="Wingdings" panose="05000000000000000000" pitchFamily="2" charset="2"/>
              </a:rPr>
              <a:t>logica</a:t>
            </a:r>
            <a:endParaRPr lang="en-GB" baseline="0" dirty="0" smtClean="0">
              <a:sym typeface="Wingdings" panose="05000000000000000000" pitchFamily="2" charset="2"/>
            </a:endParaRPr>
          </a:p>
          <a:p>
            <a:endParaRPr lang="en-GB" baseline="0" dirty="0" smtClean="0">
              <a:sym typeface="Wingdings" panose="05000000000000000000" pitchFamily="2" charset="2"/>
            </a:endParaRPr>
          </a:p>
          <a:p>
            <a:r>
              <a:rPr lang="en-GB" i="1" baseline="0" dirty="0" err="1" smtClean="0">
                <a:sym typeface="Wingdings" panose="05000000000000000000" pitchFamily="2" charset="2"/>
              </a:rPr>
              <a:t>Volgende</a:t>
            </a:r>
            <a:r>
              <a:rPr lang="en-GB" i="1" baseline="0" dirty="0" smtClean="0">
                <a:sym typeface="Wingdings" panose="05000000000000000000" pitchFamily="2" charset="2"/>
              </a:rPr>
              <a:t> slide: Hoe is de flow </a:t>
            </a:r>
            <a:r>
              <a:rPr lang="en-GB" i="1" baseline="0" dirty="0" err="1" smtClean="0">
                <a:sym typeface="Wingdings" panose="05000000000000000000" pitchFamily="2" charset="2"/>
              </a:rPr>
              <a:t>opgebouwd</a:t>
            </a:r>
            <a:r>
              <a:rPr lang="en-GB" sz="1100" i="1" baseline="0" dirty="0" smtClean="0">
                <a:sym typeface="Wingdings" panose="05000000000000000000" pitchFamily="2" charset="2"/>
              </a:rPr>
              <a:t>?</a:t>
            </a:r>
            <a:endParaRPr lang="nl-B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5050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0, </a:t>
            </a:r>
            <a:r>
              <a:rPr lang="en-GB" dirty="0" err="1" smtClean="0"/>
              <a:t>Alles</a:t>
            </a:r>
            <a:r>
              <a:rPr lang="en-GB" dirty="0" smtClean="0"/>
              <a:t> </a:t>
            </a:r>
            <a:r>
              <a:rPr lang="en-GB" dirty="0" err="1" smtClean="0"/>
              <a:t>tapt</a:t>
            </a:r>
            <a:r>
              <a:rPr lang="en-GB" dirty="0" smtClean="0"/>
              <a:t> in of </a:t>
            </a:r>
            <a:r>
              <a:rPr lang="en-GB" dirty="0" err="1" smtClean="0"/>
              <a:t>haalt</a:t>
            </a:r>
            <a:r>
              <a:rPr lang="en-GB" baseline="0" dirty="0" smtClean="0"/>
              <a:t> data </a:t>
            </a:r>
            <a:r>
              <a:rPr lang="en-GB" baseline="0" dirty="0" err="1" smtClean="0"/>
              <a:t>uit</a:t>
            </a:r>
            <a:r>
              <a:rPr lang="en-GB" baseline="0" dirty="0" smtClean="0"/>
              <a:t> de DLL. Maar </a:t>
            </a:r>
            <a:r>
              <a:rPr lang="en-GB" baseline="0" dirty="0" err="1" smtClean="0"/>
              <a:t>laten</a:t>
            </a:r>
            <a:r>
              <a:rPr lang="en-GB" baseline="0" dirty="0" smtClean="0"/>
              <a:t> we even </a:t>
            </a:r>
            <a:r>
              <a:rPr lang="en-GB" baseline="0" dirty="0" err="1" smtClean="0"/>
              <a:t>kijken</a:t>
            </a:r>
            <a:r>
              <a:rPr lang="en-GB" baseline="0" dirty="0" smtClean="0"/>
              <a:t> hoe de flow </a:t>
            </a:r>
            <a:r>
              <a:rPr lang="en-GB" baseline="0" dirty="0" err="1" smtClean="0"/>
              <a:t>doorheen</a:t>
            </a:r>
            <a:r>
              <a:rPr lang="en-GB" baseline="0" dirty="0" smtClean="0"/>
              <a:t> de backend is op </a:t>
            </a:r>
            <a:r>
              <a:rPr lang="en-GB" baseline="0" dirty="0" err="1" smtClean="0"/>
              <a:t>chronologische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volgorde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1, De data </a:t>
            </a:r>
            <a:r>
              <a:rPr lang="en-GB" dirty="0" err="1" smtClean="0"/>
              <a:t>wordt</a:t>
            </a:r>
            <a:r>
              <a:rPr lang="en-GB" dirty="0" smtClean="0"/>
              <a:t> </a:t>
            </a:r>
            <a:r>
              <a:rPr lang="en-GB" dirty="0" err="1" smtClean="0"/>
              <a:t>ontvangen</a:t>
            </a:r>
            <a:r>
              <a:rPr lang="en-GB" baseline="0" dirty="0" smtClean="0"/>
              <a:t> door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API</a:t>
            </a:r>
          </a:p>
          <a:p>
            <a:r>
              <a:rPr lang="en-GB" baseline="0" dirty="0" smtClean="0"/>
              <a:t>	2, -&gt; Data </a:t>
            </a:r>
            <a:r>
              <a:rPr lang="en-GB" baseline="0" dirty="0" err="1" smtClean="0"/>
              <a:t>wordt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opgeslagen</a:t>
            </a:r>
            <a:r>
              <a:rPr lang="en-GB" baseline="0" dirty="0" smtClean="0"/>
              <a:t> in de Table Storage</a:t>
            </a:r>
          </a:p>
          <a:p>
            <a:r>
              <a:rPr lang="en-GB" baseline="0" dirty="0" smtClean="0"/>
              <a:t>	2, -&gt; </a:t>
            </a:r>
            <a:r>
              <a:rPr lang="en-GB" baseline="0" dirty="0" err="1" smtClean="0"/>
              <a:t>Referentie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wordt</a:t>
            </a:r>
            <a:r>
              <a:rPr lang="en-GB" baseline="0" dirty="0" smtClean="0"/>
              <a:t> op queue </a:t>
            </a:r>
            <a:r>
              <a:rPr lang="en-GB" baseline="0" dirty="0" err="1" smtClean="0"/>
              <a:t>gezet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Webjob</a:t>
            </a:r>
            <a:r>
              <a:rPr lang="en-GB" baseline="0" dirty="0" smtClean="0"/>
              <a:t> processed op </a:t>
            </a:r>
            <a:r>
              <a:rPr lang="en-GB" baseline="0" dirty="0" err="1" smtClean="0"/>
              <a:t>reguliere</a:t>
            </a:r>
            <a:r>
              <a:rPr lang="en-GB" baseline="0" dirty="0" smtClean="0"/>
              <a:t> basis de queue. </a:t>
            </a:r>
            <a:r>
              <a:rPr lang="en-GB" b="0" i="1" baseline="0" dirty="0" smtClean="0"/>
              <a:t>(Extra </a:t>
            </a:r>
            <a:r>
              <a:rPr lang="en-GB" b="0" i="1" baseline="0" dirty="0" err="1" smtClean="0"/>
              <a:t>functies</a:t>
            </a:r>
            <a:r>
              <a:rPr lang="en-GB" b="0" i="1" baseline="0" dirty="0" smtClean="0"/>
              <a:t>: </a:t>
            </a:r>
            <a:r>
              <a:rPr lang="en-GB" b="0" i="1" baseline="0" dirty="0" err="1" smtClean="0"/>
              <a:t>volgende</a:t>
            </a:r>
            <a:r>
              <a:rPr lang="en-GB" b="0" i="1" baseline="0" dirty="0" smtClean="0"/>
              <a:t> </a:t>
            </a:r>
            <a:r>
              <a:rPr lang="en-GB" b="0" i="1" baseline="0" dirty="0" err="1" smtClean="0"/>
              <a:t>dia</a:t>
            </a:r>
            <a:r>
              <a:rPr lang="en-GB" b="0" i="1" baseline="0" dirty="0" smtClean="0"/>
              <a:t>)</a:t>
            </a:r>
          </a:p>
          <a:p>
            <a:r>
              <a:rPr lang="en-GB" b="0" i="0" baseline="0" dirty="0" smtClean="0"/>
              <a:t>	3, -&gt; </a:t>
            </a:r>
            <a:r>
              <a:rPr lang="en-GB" b="0" i="0" baseline="0" dirty="0" err="1" smtClean="0"/>
              <a:t>Zet</a:t>
            </a:r>
            <a:r>
              <a:rPr lang="en-GB" b="0" i="0" baseline="0" dirty="0" smtClean="0"/>
              <a:t> om </a:t>
            </a:r>
            <a:r>
              <a:rPr lang="en-GB" b="0" i="0" baseline="0" dirty="0" err="1" smtClean="0"/>
              <a:t>naar</a:t>
            </a:r>
            <a:r>
              <a:rPr lang="en-GB" b="0" i="0" baseline="0" dirty="0" smtClean="0"/>
              <a:t> SQL </a:t>
            </a:r>
            <a:r>
              <a:rPr lang="en-GB" b="0" i="0" baseline="0" dirty="0" err="1" smtClean="0"/>
              <a:t>modellen</a:t>
            </a:r>
            <a:endParaRPr lang="en-GB" b="0" i="0" baseline="0" dirty="0" smtClean="0"/>
          </a:p>
          <a:p>
            <a:endParaRPr lang="en-GB" b="0" i="0" baseline="0" dirty="0" smtClean="0"/>
          </a:p>
          <a:p>
            <a:r>
              <a:rPr lang="en-GB" b="0" i="0" baseline="0" dirty="0" smtClean="0"/>
              <a:t>4, De website </a:t>
            </a:r>
            <a:r>
              <a:rPr lang="en-GB" b="0" i="0" baseline="0" dirty="0" err="1" smtClean="0"/>
              <a:t>krijgt</a:t>
            </a:r>
            <a:r>
              <a:rPr lang="en-GB" b="0" i="0" baseline="0" dirty="0" smtClean="0"/>
              <a:t> SQL data </a:t>
            </a:r>
            <a:r>
              <a:rPr lang="en-GB" b="0" i="0" baseline="0" dirty="0" err="1" smtClean="0"/>
              <a:t>mee</a:t>
            </a:r>
            <a:r>
              <a:rPr lang="en-GB" b="0" i="0" baseline="0" dirty="0" smtClean="0"/>
              <a:t> op page load, </a:t>
            </a:r>
            <a:r>
              <a:rPr lang="en-GB" b="0" i="0" baseline="0" dirty="0" err="1" smtClean="0"/>
              <a:t>zal</a:t>
            </a:r>
            <a:r>
              <a:rPr lang="en-GB" b="0" i="0" baseline="0" dirty="0" smtClean="0"/>
              <a:t> de (continue </a:t>
            </a:r>
            <a:r>
              <a:rPr lang="en-GB" b="0" i="0" baseline="0" dirty="0" err="1" smtClean="0"/>
              <a:t>updatende</a:t>
            </a:r>
            <a:r>
              <a:rPr lang="en-GB" b="0" i="0" baseline="0" dirty="0" smtClean="0"/>
              <a:t>) table storage data via de api </a:t>
            </a:r>
            <a:r>
              <a:rPr lang="en-GB" b="0" i="0" baseline="0" dirty="0" err="1" smtClean="0"/>
              <a:t>opvragen</a:t>
            </a:r>
            <a:endParaRPr lang="en-GB" b="0" i="0" baseline="0" dirty="0" smtClean="0"/>
          </a:p>
          <a:p>
            <a:r>
              <a:rPr lang="en-GB" b="0" i="0" baseline="0" dirty="0" smtClean="0"/>
              <a:t>5, De API </a:t>
            </a:r>
            <a:r>
              <a:rPr lang="en-GB" b="0" i="0" baseline="0" dirty="0" err="1" smtClean="0"/>
              <a:t>vraagt</a:t>
            </a:r>
            <a:r>
              <a:rPr lang="en-GB" b="0" i="0" baseline="0" dirty="0" smtClean="0"/>
              <a:t> data op </a:t>
            </a:r>
            <a:r>
              <a:rPr lang="en-GB" b="0" i="0" baseline="0" dirty="0" err="1" smtClean="0"/>
              <a:t>uit</a:t>
            </a:r>
            <a:r>
              <a:rPr lang="en-GB" b="0" i="0" baseline="0" dirty="0" smtClean="0"/>
              <a:t> </a:t>
            </a:r>
            <a:r>
              <a:rPr lang="en-GB" b="0" i="0" baseline="0" dirty="0" err="1" smtClean="0"/>
              <a:t>beide</a:t>
            </a:r>
            <a:r>
              <a:rPr lang="en-GB" b="0" i="0" baseline="0" dirty="0" smtClean="0"/>
              <a:t> repositories, </a:t>
            </a:r>
            <a:r>
              <a:rPr lang="en-GB" b="0" i="0" baseline="0" dirty="0" err="1" smtClean="0"/>
              <a:t>terwijl</a:t>
            </a:r>
            <a:r>
              <a:rPr lang="en-GB" b="0" i="0" baseline="0" dirty="0" smtClean="0"/>
              <a:t> de site </a:t>
            </a:r>
            <a:r>
              <a:rPr lang="en-GB" b="0" i="0" baseline="0" dirty="0" err="1" smtClean="0"/>
              <a:t>vanuit</a:t>
            </a:r>
            <a:r>
              <a:rPr lang="en-GB" b="0" i="0" baseline="0" dirty="0" smtClean="0"/>
              <a:t> de backend </a:t>
            </a:r>
            <a:r>
              <a:rPr lang="en-GB" b="0" i="0" baseline="0" dirty="0" err="1" smtClean="0"/>
              <a:t>enkel</a:t>
            </a:r>
            <a:r>
              <a:rPr lang="en-GB" b="0" i="0" baseline="0" dirty="0" smtClean="0"/>
              <a:t> </a:t>
            </a:r>
            <a:r>
              <a:rPr lang="en-GB" b="0" i="0" baseline="0" dirty="0" err="1" smtClean="0"/>
              <a:t>uit</a:t>
            </a:r>
            <a:r>
              <a:rPr lang="en-GB" b="0" i="0" baseline="0" dirty="0" smtClean="0"/>
              <a:t> de SQL data </a:t>
            </a:r>
            <a:r>
              <a:rPr lang="en-GB" b="0" i="0" baseline="0" dirty="0" err="1" smtClean="0"/>
              <a:t>zal</a:t>
            </a:r>
            <a:r>
              <a:rPr lang="en-GB" b="0" i="0" baseline="0" dirty="0" smtClean="0"/>
              <a:t> </a:t>
            </a:r>
            <a:r>
              <a:rPr lang="en-GB" b="0" i="0" baseline="0" dirty="0" err="1" smtClean="0"/>
              <a:t>krijgen</a:t>
            </a:r>
            <a:endParaRPr lang="en-GB" b="0" i="0" baseline="0" dirty="0" smtClean="0"/>
          </a:p>
          <a:p>
            <a:endParaRPr lang="en-GB" b="0" i="0" baseline="0" dirty="0" smtClean="0"/>
          </a:p>
          <a:p>
            <a:r>
              <a:rPr lang="en-GB" b="0" i="1" baseline="0" dirty="0" err="1" smtClean="0"/>
              <a:t>Volgende</a:t>
            </a:r>
            <a:r>
              <a:rPr lang="en-GB" b="0" i="1" baseline="0" dirty="0" smtClean="0"/>
              <a:t> Slide -&gt; General Purpose </a:t>
            </a:r>
            <a:r>
              <a:rPr lang="en-GB" b="0" i="1" baseline="0" dirty="0" err="1" smtClean="0"/>
              <a:t>Webjob</a:t>
            </a:r>
            <a:r>
              <a:rPr lang="en-GB" b="0" i="1" baseline="0" dirty="0" smtClean="0"/>
              <a:t>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5230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De </a:t>
            </a:r>
            <a:r>
              <a:rPr lang="en-GB" dirty="0" err="1" smtClean="0"/>
              <a:t>webjob</a:t>
            </a:r>
            <a:r>
              <a:rPr lang="en-GB" dirty="0" smtClean="0"/>
              <a:t> parsed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groepen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naar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virtuele</a:t>
            </a:r>
            <a:r>
              <a:rPr lang="en-GB" baseline="0" dirty="0" smtClean="0"/>
              <a:t> sensors</a:t>
            </a:r>
          </a:p>
          <a:p>
            <a:r>
              <a:rPr lang="en-GB" baseline="0" dirty="0" smtClean="0"/>
              <a:t>	-&gt; </a:t>
            </a:r>
            <a:r>
              <a:rPr lang="en-GB" baseline="0" dirty="0" err="1" smtClean="0"/>
              <a:t>Gebruik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opnieuw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als</a:t>
            </a:r>
            <a:r>
              <a:rPr lang="en-GB" baseline="0" dirty="0" smtClean="0"/>
              <a:t> sensors</a:t>
            </a:r>
          </a:p>
          <a:p>
            <a:r>
              <a:rPr lang="en-GB" baseline="0" dirty="0" smtClean="0"/>
              <a:t>	-&gt; </a:t>
            </a:r>
            <a:r>
              <a:rPr lang="en-GB" baseline="0" dirty="0" err="1" smtClean="0"/>
              <a:t>Gebruik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ze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trendanalyse</a:t>
            </a:r>
            <a:endParaRPr lang="en-GB" baseline="0" dirty="0" smtClean="0"/>
          </a:p>
          <a:p>
            <a:r>
              <a:rPr lang="en-GB" baseline="0" dirty="0" smtClean="0"/>
              <a:t>	-&gt; </a:t>
            </a:r>
            <a:r>
              <a:rPr lang="en-GB" baseline="0" dirty="0" err="1" smtClean="0"/>
              <a:t>Gebruik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ze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dezelfde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recupereerbare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grafieken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gewone</a:t>
            </a:r>
            <a:r>
              <a:rPr lang="en-GB" baseline="0" dirty="0" smtClean="0"/>
              <a:t> sensor</a:t>
            </a:r>
          </a:p>
          <a:p>
            <a:r>
              <a:rPr lang="en-GB" baseline="0" dirty="0" smtClean="0"/>
              <a:t>	-&gt; </a:t>
            </a:r>
            <a:r>
              <a:rPr lang="en-GB" baseline="0" dirty="0" err="1" smtClean="0"/>
              <a:t>Performantie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verhoogt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bij</a:t>
            </a:r>
            <a:r>
              <a:rPr lang="en-GB" baseline="0" dirty="0" smtClean="0"/>
              <a:t> het </a:t>
            </a:r>
            <a:r>
              <a:rPr lang="en-GB" baseline="0" dirty="0" err="1" smtClean="0"/>
              <a:t>inladen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pagina</a:t>
            </a:r>
            <a:endParaRPr lang="en-GB" baseline="0" dirty="0" smtClean="0"/>
          </a:p>
          <a:p>
            <a:r>
              <a:rPr lang="en-GB" baseline="0" dirty="0" err="1" smtClean="0"/>
              <a:t>Foutdetectie</a:t>
            </a:r>
            <a:endParaRPr lang="en-GB" baseline="0" dirty="0" smtClean="0"/>
          </a:p>
          <a:p>
            <a:r>
              <a:rPr lang="en-GB" baseline="0" dirty="0" smtClean="0"/>
              <a:t>	-&gt; op </a:t>
            </a:r>
            <a:r>
              <a:rPr lang="en-GB" baseline="0" dirty="0" err="1" smtClean="0"/>
              <a:t>reguliere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tijdstippen</a:t>
            </a:r>
            <a:endParaRPr lang="en-GB" baseline="0" dirty="0" smtClean="0"/>
          </a:p>
          <a:p>
            <a:r>
              <a:rPr lang="en-GB" baseline="0" dirty="0" smtClean="0"/>
              <a:t>	-&gt; Analyse van data </a:t>
            </a:r>
            <a:r>
              <a:rPr lang="en-GB" baseline="0" dirty="0" err="1" smtClean="0"/>
              <a:t>intervallen</a:t>
            </a:r>
            <a:endParaRPr lang="en-GB" baseline="0" dirty="0" smtClean="0"/>
          </a:p>
          <a:p>
            <a:r>
              <a:rPr lang="en-GB" baseline="0" dirty="0" smtClean="0"/>
              <a:t>	-&gt; Analyse van </a:t>
            </a:r>
            <a:r>
              <a:rPr lang="en-GB" baseline="0" dirty="0" err="1" smtClean="0"/>
              <a:t>vooropgestelde</a:t>
            </a:r>
            <a:r>
              <a:rPr lang="en-GB" baseline="0" dirty="0" smtClean="0"/>
              <a:t> thresholds (</a:t>
            </a:r>
            <a:r>
              <a:rPr lang="en-GB" baseline="0" dirty="0" err="1" smtClean="0"/>
              <a:t>niet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gehaald</a:t>
            </a:r>
            <a:r>
              <a:rPr lang="en-GB" baseline="0" dirty="0" smtClean="0"/>
              <a:t> in de front-end)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9742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 smtClean="0"/>
              <a:t>We </a:t>
            </a:r>
            <a:r>
              <a:rPr lang="en-GB" i="1" dirty="0" err="1" smtClean="0"/>
              <a:t>nemen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een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kijkje</a:t>
            </a:r>
            <a:r>
              <a:rPr lang="en-GB" i="1" baseline="0" dirty="0" smtClean="0"/>
              <a:t> in hoe we de </a:t>
            </a:r>
            <a:r>
              <a:rPr lang="en-GB" i="1" baseline="0" dirty="0" err="1" smtClean="0"/>
              <a:t>bugfixing</a:t>
            </a:r>
            <a:r>
              <a:rPr lang="en-GB" i="1" baseline="0" dirty="0" smtClean="0"/>
              <a:t>, testing </a:t>
            </a:r>
            <a:r>
              <a:rPr lang="en-GB" i="1" baseline="0" dirty="0" err="1" smtClean="0"/>
              <a:t>en</a:t>
            </a:r>
            <a:r>
              <a:rPr lang="en-GB" i="1" baseline="0" dirty="0" smtClean="0"/>
              <a:t> feedback </a:t>
            </a:r>
            <a:r>
              <a:rPr lang="en-GB" i="1" baseline="0" dirty="0" err="1" smtClean="0"/>
              <a:t>hebben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afgehandeld</a:t>
            </a:r>
            <a:endParaRPr lang="nl-B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809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Testing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debugging zit </a:t>
            </a:r>
            <a:r>
              <a:rPr lang="en-GB" baseline="0" dirty="0" err="1" smtClean="0"/>
              <a:t>ingecorporeerd</a:t>
            </a:r>
            <a:r>
              <a:rPr lang="en-GB" baseline="0" dirty="0" smtClean="0"/>
              <a:t> in de scum workflow -&gt; </a:t>
            </a:r>
            <a:r>
              <a:rPr lang="en-GB" baseline="0" dirty="0" err="1" smtClean="0"/>
              <a:t>voordeel</a:t>
            </a:r>
            <a:r>
              <a:rPr lang="en-GB" baseline="0" dirty="0" smtClean="0"/>
              <a:t> van scrum</a:t>
            </a:r>
          </a:p>
          <a:p>
            <a:endParaRPr lang="en-GB" baseline="0" dirty="0" smtClean="0"/>
          </a:p>
          <a:p>
            <a:r>
              <a:rPr lang="en-GB" baseline="0" dirty="0" smtClean="0"/>
              <a:t>De overseeing scrum master is </a:t>
            </a:r>
            <a:r>
              <a:rPr lang="en-GB" baseline="0" dirty="0" err="1" smtClean="0"/>
              <a:t>verantwoordelijk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bij</a:t>
            </a:r>
            <a:r>
              <a:rPr lang="en-GB" baseline="0" dirty="0" smtClean="0"/>
              <a:t> het </a:t>
            </a:r>
            <a:r>
              <a:rPr lang="en-GB" baseline="0" dirty="0" err="1" smtClean="0"/>
              <a:t>optreden</a:t>
            </a:r>
            <a:r>
              <a:rPr lang="en-GB" baseline="0" dirty="0" smtClean="0"/>
              <a:t> van bugs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conflicten</a:t>
            </a:r>
            <a:r>
              <a:rPr lang="en-GB" baseline="0" dirty="0" smtClean="0"/>
              <a:t>.</a:t>
            </a:r>
          </a:p>
          <a:p>
            <a:r>
              <a:rPr lang="en-GB" baseline="0" dirty="0" err="1" smtClean="0"/>
              <a:t>Hij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zorgt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ervoor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dat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alles</a:t>
            </a:r>
            <a:r>
              <a:rPr lang="en-GB" baseline="0" dirty="0" smtClean="0"/>
              <a:t> thoroughly tested is </a:t>
            </a:r>
            <a:r>
              <a:rPr lang="en-GB" baseline="0" dirty="0" err="1" smtClean="0"/>
              <a:t>vooraleer</a:t>
            </a:r>
            <a:r>
              <a:rPr lang="en-GB" baseline="0" dirty="0" smtClean="0"/>
              <a:t> het de testing </a:t>
            </a:r>
            <a:r>
              <a:rPr lang="en-GB" baseline="0" dirty="0" err="1" smtClean="0"/>
              <a:t>fase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verlaat</a:t>
            </a:r>
            <a:endParaRPr lang="nl-BE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Alles</a:t>
            </a:r>
            <a:r>
              <a:rPr lang="en-GB" baseline="0" dirty="0" smtClean="0"/>
              <a:t> </a:t>
            </a:r>
            <a:r>
              <a:rPr lang="en-GB" b="1" baseline="0" dirty="0" smtClean="0"/>
              <a:t>MOET </a:t>
            </a:r>
            <a:r>
              <a:rPr lang="en-GB" b="0" baseline="0" dirty="0" smtClean="0"/>
              <a:t>door de testing </a:t>
            </a:r>
            <a:r>
              <a:rPr lang="en-GB" b="0" baseline="0" dirty="0" err="1" smtClean="0"/>
              <a:t>fase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gaan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alvorens</a:t>
            </a:r>
            <a:r>
              <a:rPr lang="en-GB" b="0" baseline="0" dirty="0" smtClean="0"/>
              <a:t> het </a:t>
            </a:r>
            <a:r>
              <a:rPr lang="en-GB" b="0" baseline="0" dirty="0" err="1" smtClean="0"/>
              <a:t>als</a:t>
            </a:r>
            <a:r>
              <a:rPr lang="en-GB" b="0" baseline="0" dirty="0" smtClean="0"/>
              <a:t> completed </a:t>
            </a:r>
            <a:r>
              <a:rPr lang="en-GB" b="0" baseline="0" dirty="0" err="1" smtClean="0"/>
              <a:t>aanschouwd</a:t>
            </a:r>
            <a:r>
              <a:rPr lang="en-GB" b="0" baseline="0" dirty="0" smtClean="0"/>
              <a:t> mag </a:t>
            </a:r>
            <a:r>
              <a:rPr lang="en-GB" b="0" baseline="0" dirty="0" err="1" smtClean="0"/>
              <a:t>worden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2747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1, Front</a:t>
            </a:r>
            <a:r>
              <a:rPr lang="en-GB" baseline="0" dirty="0" smtClean="0"/>
              <a:t> end -&gt; We </a:t>
            </a:r>
            <a:r>
              <a:rPr lang="en-GB" baseline="0" dirty="0" err="1" smtClean="0"/>
              <a:t>hebben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als</a:t>
            </a:r>
            <a:r>
              <a:rPr lang="en-GB" baseline="0" dirty="0" smtClean="0"/>
              <a:t> team de taken </a:t>
            </a:r>
            <a:r>
              <a:rPr lang="en-GB" baseline="0" dirty="0" err="1" smtClean="0"/>
              <a:t>verdeeld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iedereen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staat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zijn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eigen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pagina</a:t>
            </a:r>
            <a:r>
              <a:rPr lang="en-GB" baseline="0" dirty="0" smtClean="0"/>
              <a:t>.</a:t>
            </a:r>
          </a:p>
          <a:p>
            <a:r>
              <a:rPr lang="en-GB" baseline="0" dirty="0" smtClean="0"/>
              <a:t>Bruno </a:t>
            </a:r>
            <a:r>
              <a:rPr lang="en-GB" baseline="0" dirty="0" err="1" smtClean="0"/>
              <a:t>overzag</a:t>
            </a:r>
            <a:r>
              <a:rPr lang="en-GB" baseline="0" dirty="0" smtClean="0"/>
              <a:t> de CSS </a:t>
            </a:r>
            <a:r>
              <a:rPr lang="en-GB" baseline="0" dirty="0" err="1" smtClean="0"/>
              <a:t>coördinatie</a:t>
            </a:r>
            <a:r>
              <a:rPr lang="en-GB" baseline="0" dirty="0" smtClean="0"/>
              <a:t> met SASS</a:t>
            </a:r>
          </a:p>
          <a:p>
            <a:endParaRPr lang="en-GB" baseline="0" dirty="0" smtClean="0"/>
          </a:p>
          <a:p>
            <a:r>
              <a:rPr lang="en-GB" baseline="0" dirty="0" smtClean="0"/>
              <a:t>2, Back end -&gt; Nicolas </a:t>
            </a:r>
            <a:r>
              <a:rPr lang="en-GB" baseline="0" dirty="0" err="1" smtClean="0"/>
              <a:t>stond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ontvangst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LoRa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pakketten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proximus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uit</a:t>
            </a:r>
            <a:r>
              <a:rPr lang="en-GB" baseline="0" dirty="0" smtClean="0"/>
              <a:t>.</a:t>
            </a:r>
          </a:p>
          <a:p>
            <a:r>
              <a:rPr lang="en-GB" baseline="0" dirty="0" smtClean="0"/>
              <a:t>Esteban deed de </a:t>
            </a:r>
            <a:r>
              <a:rPr lang="en-GB" baseline="0" dirty="0" err="1" smtClean="0"/>
              <a:t>algehele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logica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zorgde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backend </a:t>
            </a:r>
            <a:r>
              <a:rPr lang="en-GB" baseline="0" dirty="0" err="1" smtClean="0"/>
              <a:t>connectie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de font-end developers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916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Ieder</a:t>
            </a:r>
            <a:r>
              <a:rPr lang="en-GB" baseline="0" dirty="0" smtClean="0"/>
              <a:t> person </a:t>
            </a:r>
            <a:r>
              <a:rPr lang="en-GB" baseline="0" dirty="0" err="1" smtClean="0"/>
              <a:t>verteld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kort</a:t>
            </a:r>
            <a:r>
              <a:rPr lang="en-GB" baseline="0" dirty="0" smtClean="0"/>
              <a:t> over </a:t>
            </a:r>
            <a:r>
              <a:rPr lang="en-GB" baseline="0" dirty="0" err="1" smtClean="0"/>
              <a:t>zijn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eigen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ervaring</a:t>
            </a:r>
            <a:r>
              <a:rPr lang="en-GB" baseline="0" dirty="0" smtClean="0"/>
              <a:t> met </a:t>
            </a:r>
            <a:r>
              <a:rPr lang="en-GB" baseline="0" dirty="0" err="1" smtClean="0"/>
              <a:t>zijn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goede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slechte</a:t>
            </a:r>
            <a:r>
              <a:rPr lang="en-GB" baseline="0" dirty="0" smtClean="0"/>
              <a:t> punt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6469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>
                <a:latin typeface="Calibri"/>
              </a:rPr>
              <a:t>Toon de promovideo en geef een korte demo in</a:t>
            </a:r>
            <a:r>
              <a:rPr lang="nl-NL" baseline="0" dirty="0" smtClean="0">
                <a:latin typeface="Calibri"/>
              </a:rPr>
              <a:t> de site</a:t>
            </a:r>
            <a:endParaRPr lang="nl-NL" dirty="0">
              <a:latin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313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INTRODUCTIE:</a:t>
            </a:r>
          </a:p>
          <a:p>
            <a:endParaRPr lang="en-GB" dirty="0" smtClean="0"/>
          </a:p>
          <a:p>
            <a:r>
              <a:rPr lang="en-GB" dirty="0" smtClean="0"/>
              <a:t>0, Het </a:t>
            </a:r>
            <a:r>
              <a:rPr lang="en-GB" dirty="0" err="1" smtClean="0"/>
              <a:t>begint</a:t>
            </a:r>
            <a:r>
              <a:rPr lang="en-GB" dirty="0" smtClean="0"/>
              <a:t> </a:t>
            </a:r>
            <a:r>
              <a:rPr lang="en-GB" dirty="0" err="1" smtClean="0"/>
              <a:t>allemaal</a:t>
            </a:r>
            <a:r>
              <a:rPr lang="en-GB" dirty="0" smtClean="0"/>
              <a:t> met 1 </a:t>
            </a:r>
            <a:r>
              <a:rPr lang="en-GB" dirty="0" err="1" smtClean="0"/>
              <a:t>opdracht</a:t>
            </a:r>
            <a:r>
              <a:rPr lang="en-GB" dirty="0" smtClean="0"/>
              <a:t>, met 1 general </a:t>
            </a:r>
            <a:r>
              <a:rPr lang="en-GB" dirty="0" err="1" smtClean="0"/>
              <a:t>idee</a:t>
            </a:r>
            <a:endParaRPr lang="en-GB" dirty="0" smtClean="0"/>
          </a:p>
          <a:p>
            <a:r>
              <a:rPr lang="en-GB" dirty="0" smtClean="0"/>
              <a:t>1,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Dit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idee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moet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worden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omgevormd</a:t>
            </a:r>
            <a:r>
              <a:rPr lang="en-GB" baseline="0" dirty="0" smtClean="0"/>
              <a:t> tot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coherent </a:t>
            </a:r>
            <a:r>
              <a:rPr lang="en-GB" baseline="0" dirty="0" err="1" smtClean="0"/>
              <a:t>geheel</a:t>
            </a:r>
            <a:r>
              <a:rPr lang="en-GB" baseline="0" dirty="0" smtClean="0"/>
              <a:t>, tot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dashboard</a:t>
            </a:r>
          </a:p>
          <a:p>
            <a:r>
              <a:rPr lang="en-GB" baseline="0" dirty="0" smtClean="0"/>
              <a:t>2, </a:t>
            </a:r>
            <a:r>
              <a:rPr lang="en-GB" baseline="0" dirty="0" err="1" smtClean="0"/>
              <a:t>Rond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deze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opdracht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ontstaan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verschillende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ideën</a:t>
            </a:r>
            <a:r>
              <a:rPr lang="en-GB" baseline="0" dirty="0" smtClean="0"/>
              <a:t> die elk </a:t>
            </a:r>
            <a:r>
              <a:rPr lang="en-GB" baseline="0" dirty="0" err="1" smtClean="0"/>
              <a:t>moeten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omgevormd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worden</a:t>
            </a:r>
            <a:r>
              <a:rPr lang="en-GB" baseline="0" dirty="0" smtClean="0"/>
              <a:t> tot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eindresultaat</a:t>
            </a:r>
            <a:endParaRPr lang="en-GB" dirty="0" smtClean="0"/>
          </a:p>
          <a:p>
            <a:endParaRPr lang="en-GB" baseline="0" dirty="0" smtClean="0"/>
          </a:p>
          <a:p>
            <a:r>
              <a:rPr lang="en-GB" i="1" baseline="0" dirty="0" err="1" smtClean="0"/>
              <a:t>Naar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volgende</a:t>
            </a:r>
            <a:r>
              <a:rPr lang="en-GB" i="1" baseline="0" dirty="0" smtClean="0"/>
              <a:t> slide -&gt; We </a:t>
            </a:r>
            <a:r>
              <a:rPr lang="en-GB" i="1" baseline="0" dirty="0" err="1" smtClean="0"/>
              <a:t>beginnen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bij</a:t>
            </a:r>
            <a:r>
              <a:rPr lang="en-GB" i="1" baseline="0" dirty="0" smtClean="0"/>
              <a:t> de </a:t>
            </a:r>
            <a:r>
              <a:rPr lang="en-GB" i="1" baseline="0" dirty="0" err="1" smtClean="0"/>
              <a:t>conceptuering</a:t>
            </a:r>
            <a:r>
              <a:rPr lang="en-GB" i="1" baseline="0" dirty="0" smtClean="0"/>
              <a:t> van </a:t>
            </a:r>
            <a:r>
              <a:rPr lang="en-GB" i="1" baseline="0" dirty="0" err="1" smtClean="0"/>
              <a:t>deze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ideeën</a:t>
            </a:r>
            <a:endParaRPr lang="nl-B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964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0,In de </a:t>
            </a:r>
            <a:r>
              <a:rPr lang="en-GB" dirty="0" err="1" smtClean="0"/>
              <a:t>conceptueringsfase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hebben</a:t>
            </a:r>
            <a:r>
              <a:rPr lang="en-GB" baseline="0" dirty="0" smtClean="0"/>
              <a:t> we de </a:t>
            </a:r>
            <a:r>
              <a:rPr lang="en-GB" baseline="0" dirty="0" err="1" smtClean="0"/>
              <a:t>taak</a:t>
            </a:r>
            <a:r>
              <a:rPr lang="en-GB" baseline="0" dirty="0" smtClean="0"/>
              <a:t> om de </a:t>
            </a:r>
            <a:r>
              <a:rPr lang="en-GB" baseline="0" dirty="0" err="1" smtClean="0"/>
              <a:t>poel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aan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ideëen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comprimeren</a:t>
            </a:r>
            <a:r>
              <a:rPr lang="en-GB" baseline="0" dirty="0" smtClean="0"/>
              <a:t> tot 1 </a:t>
            </a:r>
            <a:r>
              <a:rPr lang="en-GB" baseline="0" dirty="0" err="1" smtClean="0"/>
              <a:t>algemeen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idee</a:t>
            </a:r>
            <a:endParaRPr lang="en-GB" baseline="0" dirty="0" smtClean="0"/>
          </a:p>
          <a:p>
            <a:r>
              <a:rPr lang="en-GB" baseline="0" dirty="0" err="1" smtClean="0"/>
              <a:t>Iedereen</a:t>
            </a:r>
            <a:r>
              <a:rPr lang="en-GB" baseline="0" dirty="0" smtClean="0"/>
              <a:t> in het team </a:t>
            </a:r>
            <a:r>
              <a:rPr lang="en-GB" baseline="0" dirty="0" err="1" smtClean="0"/>
              <a:t>moet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dezelfde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filosofie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delen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We </a:t>
            </a:r>
            <a:r>
              <a:rPr lang="en-GB" baseline="0" dirty="0" err="1" smtClean="0"/>
              <a:t>focussen</a:t>
            </a:r>
            <a:r>
              <a:rPr lang="en-GB" baseline="0" dirty="0" smtClean="0"/>
              <a:t> op:</a:t>
            </a:r>
            <a:br>
              <a:rPr lang="en-GB" baseline="0" dirty="0" smtClean="0"/>
            </a:br>
            <a:r>
              <a:rPr lang="en-GB" baseline="0" dirty="0" smtClean="0"/>
              <a:t>1, Custom layout -&gt; De </a:t>
            </a:r>
            <a:r>
              <a:rPr lang="en-GB" baseline="0" dirty="0" err="1" smtClean="0"/>
              <a:t>gebruiker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heeft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zelf</a:t>
            </a:r>
            <a:r>
              <a:rPr lang="en-GB" baseline="0" dirty="0" smtClean="0"/>
              <a:t> het heft in </a:t>
            </a:r>
            <a:r>
              <a:rPr lang="en-GB" baseline="0" dirty="0" err="1" smtClean="0"/>
              <a:t>handen</a:t>
            </a:r>
            <a:endParaRPr lang="en-GB" baseline="0" dirty="0" smtClean="0"/>
          </a:p>
          <a:p>
            <a:r>
              <a:rPr lang="en-GB" baseline="0" dirty="0" smtClean="0"/>
              <a:t>2, Hierarchical structure -&gt; We </a:t>
            </a:r>
            <a:r>
              <a:rPr lang="en-GB" baseline="0" dirty="0" err="1" smtClean="0"/>
              <a:t>ordenen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overzicht</a:t>
            </a:r>
            <a:r>
              <a:rPr lang="en-GB" baseline="0" dirty="0" smtClean="0"/>
              <a:t> -&gt; </a:t>
            </a:r>
            <a:r>
              <a:rPr lang="en-GB" baseline="0" dirty="0" err="1" smtClean="0"/>
              <a:t>sensorlijst</a:t>
            </a:r>
            <a:r>
              <a:rPr lang="en-GB" baseline="0" dirty="0" smtClean="0"/>
              <a:t> -&gt; </a:t>
            </a:r>
            <a:r>
              <a:rPr lang="en-GB" baseline="0" dirty="0" err="1" smtClean="0"/>
              <a:t>sensordetail</a:t>
            </a:r>
            <a:r>
              <a:rPr lang="en-GB" baseline="0" dirty="0" smtClean="0"/>
              <a:t> -&gt; </a:t>
            </a:r>
            <a:r>
              <a:rPr lang="en-GB" baseline="0" dirty="0" err="1" smtClean="0"/>
              <a:t>containerdetail</a:t>
            </a:r>
            <a:endParaRPr lang="en-GB" baseline="0" dirty="0" smtClean="0"/>
          </a:p>
          <a:p>
            <a:r>
              <a:rPr lang="en-GB" baseline="0" dirty="0" smtClean="0"/>
              <a:t>3, Manageability -&gt; </a:t>
            </a:r>
            <a:r>
              <a:rPr lang="en-GB" baseline="0" dirty="0" err="1" smtClean="0"/>
              <a:t>Ordening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groepen</a:t>
            </a:r>
            <a:r>
              <a:rPr lang="en-GB" baseline="0" dirty="0" smtClean="0"/>
              <a:t> (met </a:t>
            </a:r>
            <a:r>
              <a:rPr lang="en-GB" baseline="0" dirty="0" err="1" smtClean="0"/>
              <a:t>virtuele</a:t>
            </a:r>
            <a:r>
              <a:rPr lang="en-GB" baseline="0" dirty="0" smtClean="0"/>
              <a:t> sensors)</a:t>
            </a:r>
          </a:p>
          <a:p>
            <a:r>
              <a:rPr lang="en-GB" baseline="0" dirty="0" smtClean="0"/>
              <a:t>4, Easy-To-Use -&gt;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hands-on layout die </a:t>
            </a:r>
            <a:r>
              <a:rPr lang="en-GB" baseline="0" dirty="0" err="1" smtClean="0"/>
              <a:t>gebruikers</a:t>
            </a:r>
            <a:r>
              <a:rPr lang="en-GB" baseline="0" dirty="0" smtClean="0"/>
              <a:t> interactivity </a:t>
            </a:r>
            <a:r>
              <a:rPr lang="en-GB" baseline="0" dirty="0" err="1" smtClean="0"/>
              <a:t>vraagt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i="1" baseline="0" dirty="0" err="1" smtClean="0"/>
              <a:t>Naar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volgende</a:t>
            </a:r>
            <a:r>
              <a:rPr lang="en-GB" i="1" baseline="0" dirty="0" smtClean="0"/>
              <a:t> slide -&gt; We </a:t>
            </a:r>
            <a:r>
              <a:rPr lang="en-GB" i="1" baseline="0" dirty="0" err="1" smtClean="0"/>
              <a:t>zijn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als</a:t>
            </a:r>
            <a:r>
              <a:rPr lang="en-GB" i="1" baseline="0" dirty="0" smtClean="0"/>
              <a:t> team </a:t>
            </a:r>
            <a:r>
              <a:rPr lang="en-GB" i="1" baseline="0" dirty="0" err="1" smtClean="0"/>
              <a:t>aan</a:t>
            </a:r>
            <a:r>
              <a:rPr lang="en-GB" i="1" baseline="0" dirty="0" smtClean="0"/>
              <a:t> de slag </a:t>
            </a:r>
            <a:r>
              <a:rPr lang="en-GB" i="1" baseline="0" dirty="0" err="1" smtClean="0"/>
              <a:t>gegaan</a:t>
            </a:r>
            <a:r>
              <a:rPr lang="en-GB" i="1" baseline="0" dirty="0" smtClean="0"/>
              <a:t> om </a:t>
            </a:r>
            <a:r>
              <a:rPr lang="en-GB" i="1" baseline="0" dirty="0" err="1" smtClean="0"/>
              <a:t>deze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zaken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te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bespreken</a:t>
            </a:r>
            <a:endParaRPr lang="nl-B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0488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0,In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eerste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fase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hebben</a:t>
            </a:r>
            <a:r>
              <a:rPr lang="en-GB" baseline="0" dirty="0" smtClean="0"/>
              <a:t> we </a:t>
            </a:r>
            <a:r>
              <a:rPr lang="en-GB" baseline="0" dirty="0" err="1" smtClean="0"/>
              <a:t>gebrainstormed</a:t>
            </a:r>
            <a:r>
              <a:rPr lang="en-GB" baseline="0" dirty="0" smtClean="0"/>
              <a:t> met de </a:t>
            </a:r>
            <a:r>
              <a:rPr lang="en-GB" baseline="0" dirty="0" err="1" smtClean="0"/>
              <a:t>aangeleerde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technieken</a:t>
            </a:r>
            <a:r>
              <a:rPr lang="en-GB" baseline="0" dirty="0" smtClean="0"/>
              <a:t> in de DES-week</a:t>
            </a:r>
          </a:p>
          <a:p>
            <a:endParaRPr lang="en-GB" baseline="0" dirty="0" smtClean="0"/>
          </a:p>
          <a:p>
            <a:r>
              <a:rPr lang="en-GB" baseline="0" dirty="0" smtClean="0"/>
              <a:t>1, </a:t>
            </a:r>
            <a:r>
              <a:rPr lang="en-GB" baseline="0" dirty="0" err="1" smtClean="0"/>
              <a:t>Vele</a:t>
            </a:r>
            <a:r>
              <a:rPr lang="en-GB" baseline="0" dirty="0" smtClean="0"/>
              <a:t> post-its </a:t>
            </a:r>
            <a:r>
              <a:rPr lang="en-GB" baseline="0" dirty="0" err="1" smtClean="0"/>
              <a:t>zijn</a:t>
            </a:r>
            <a:r>
              <a:rPr lang="en-GB" baseline="0" dirty="0" smtClean="0"/>
              <a:t> het </a:t>
            </a:r>
            <a:r>
              <a:rPr lang="en-GB" baseline="0" dirty="0" err="1" smtClean="0"/>
              <a:t>resultaat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rijke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ideëen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1195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0,</a:t>
            </a:r>
            <a:r>
              <a:rPr lang="en-GB" baseline="0" dirty="0" smtClean="0"/>
              <a:t> </a:t>
            </a:r>
            <a:r>
              <a:rPr lang="en-GB" dirty="0" smtClean="0"/>
              <a:t>We </a:t>
            </a:r>
            <a:r>
              <a:rPr lang="en-GB" dirty="0" err="1" smtClean="0"/>
              <a:t>hebben</a:t>
            </a:r>
            <a:r>
              <a:rPr lang="en-GB" dirty="0" smtClean="0"/>
              <a:t> </a:t>
            </a:r>
            <a:r>
              <a:rPr lang="en-GB" dirty="0" err="1" smtClean="0"/>
              <a:t>ook</a:t>
            </a:r>
            <a:r>
              <a:rPr lang="en-GB" dirty="0" smtClean="0"/>
              <a:t> de </a:t>
            </a:r>
            <a:r>
              <a:rPr lang="en-GB" dirty="0" err="1" smtClean="0"/>
              <a:t>markt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doorzocht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vergeleken</a:t>
            </a:r>
            <a:r>
              <a:rPr lang="en-GB" baseline="0" dirty="0" smtClean="0"/>
              <a:t> hoe </a:t>
            </a:r>
            <a:r>
              <a:rPr lang="en-GB" baseline="0" dirty="0" err="1" smtClean="0"/>
              <a:t>verschillende</a:t>
            </a:r>
            <a:r>
              <a:rPr lang="en-GB" baseline="0" dirty="0" smtClean="0"/>
              <a:t> types dashboard </a:t>
            </a:r>
            <a:r>
              <a:rPr lang="en-GB" baseline="0" dirty="0" err="1" smtClean="0"/>
              <a:t>ineen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zitten</a:t>
            </a:r>
            <a:r>
              <a:rPr lang="en-GB" baseline="0" dirty="0" smtClean="0"/>
              <a:t>.</a:t>
            </a:r>
          </a:p>
          <a:p>
            <a:r>
              <a:rPr lang="en-GB" baseline="0" dirty="0" smtClean="0"/>
              <a:t>1, Hoe </a:t>
            </a:r>
            <a:r>
              <a:rPr lang="en-GB" baseline="0" dirty="0" err="1" smtClean="0"/>
              <a:t>verschillende</a:t>
            </a:r>
            <a:r>
              <a:rPr lang="en-GB" baseline="0" dirty="0" smtClean="0"/>
              <a:t> types </a:t>
            </a:r>
            <a:r>
              <a:rPr lang="en-GB" baseline="0" dirty="0" err="1" smtClean="0"/>
              <a:t>ineen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zitten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welk</a:t>
            </a:r>
            <a:r>
              <a:rPr lang="en-GB" baseline="0" dirty="0" smtClean="0"/>
              <a:t> sort </a:t>
            </a:r>
            <a:r>
              <a:rPr lang="en-GB" baseline="0" dirty="0" err="1" smtClean="0"/>
              <a:t>publiek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allemaal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proberen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aantrekken</a:t>
            </a:r>
            <a:r>
              <a:rPr lang="en-GB" baseline="0" dirty="0" smtClean="0"/>
              <a:t>.</a:t>
            </a:r>
          </a:p>
          <a:p>
            <a:r>
              <a:rPr lang="en-GB" baseline="0" dirty="0" smtClean="0"/>
              <a:t>   </a:t>
            </a:r>
            <a:r>
              <a:rPr lang="en-GB" baseline="0" dirty="0" err="1" smtClean="0"/>
              <a:t>Dit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vergelijking</a:t>
            </a:r>
            <a:r>
              <a:rPr lang="en-GB" baseline="0" dirty="0" smtClean="0"/>
              <a:t> met wat </a:t>
            </a:r>
            <a:r>
              <a:rPr lang="en-GB" baseline="0" dirty="0" err="1" smtClean="0"/>
              <a:t>wij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ogen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hebben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ons</a:t>
            </a:r>
            <a:r>
              <a:rPr lang="en-GB" baseline="0" dirty="0" smtClean="0"/>
              <a:t> dashboard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4804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0, We </a:t>
            </a:r>
            <a:r>
              <a:rPr lang="en-GB" dirty="0" err="1" smtClean="0"/>
              <a:t>breken</a:t>
            </a:r>
            <a:r>
              <a:rPr lang="en-GB" dirty="0" smtClean="0"/>
              <a:t> het </a:t>
            </a:r>
            <a:r>
              <a:rPr lang="en-GB" dirty="0" err="1" smtClean="0"/>
              <a:t>idee</a:t>
            </a:r>
            <a:r>
              <a:rPr lang="en-GB" dirty="0" smtClean="0"/>
              <a:t> op in twee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grote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sectoren</a:t>
            </a:r>
            <a:r>
              <a:rPr lang="en-GB" baseline="0" dirty="0" smtClean="0"/>
              <a:t>:</a:t>
            </a:r>
          </a:p>
          <a:p>
            <a:endParaRPr lang="en-GB" baseline="0" dirty="0" smtClean="0"/>
          </a:p>
          <a:p>
            <a:r>
              <a:rPr lang="en-GB" baseline="0" dirty="0" smtClean="0"/>
              <a:t>1, We </a:t>
            </a:r>
            <a:r>
              <a:rPr lang="en-GB" baseline="0" dirty="0" err="1" smtClean="0"/>
              <a:t>bepalen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logische</a:t>
            </a:r>
            <a:r>
              <a:rPr lang="en-GB" baseline="0" dirty="0" smtClean="0"/>
              <a:t> flow -&gt; </a:t>
            </a:r>
            <a:r>
              <a:rPr lang="en-GB" baseline="0" dirty="0" err="1" smtClean="0"/>
              <a:t>Straks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dichterbij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bekijken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onder</a:t>
            </a:r>
            <a:r>
              <a:rPr lang="en-GB" baseline="0" dirty="0" smtClean="0"/>
              <a:t> de backend</a:t>
            </a:r>
          </a:p>
          <a:p>
            <a:r>
              <a:rPr lang="en-GB" baseline="0" dirty="0" smtClean="0"/>
              <a:t>2, We </a:t>
            </a:r>
            <a:r>
              <a:rPr lang="en-GB" baseline="0" dirty="0" err="1" smtClean="0"/>
              <a:t>bepalen</a:t>
            </a:r>
            <a:r>
              <a:rPr lang="en-GB" baseline="0" dirty="0" smtClean="0"/>
              <a:t> de layout -&gt; We </a:t>
            </a:r>
            <a:r>
              <a:rPr lang="en-GB" baseline="0" dirty="0" err="1" smtClean="0"/>
              <a:t>crëeren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mockup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schetsen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photoshop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i="1" baseline="0" dirty="0" err="1" smtClean="0"/>
              <a:t>Naar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volgende</a:t>
            </a:r>
            <a:r>
              <a:rPr lang="en-GB" i="1" baseline="0" dirty="0" smtClean="0"/>
              <a:t> slide -&gt; </a:t>
            </a:r>
            <a:r>
              <a:rPr lang="en-GB" i="1" baseline="0" dirty="0" err="1" smtClean="0"/>
              <a:t>Methodiek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gebruikt</a:t>
            </a:r>
            <a:r>
              <a:rPr lang="en-GB" i="1" baseline="0" dirty="0" smtClean="0"/>
              <a:t> (scrum </a:t>
            </a:r>
            <a:r>
              <a:rPr lang="en-GB" i="1" baseline="0" dirty="0" err="1" smtClean="0"/>
              <a:t>en</a:t>
            </a:r>
            <a:r>
              <a:rPr lang="en-GB" i="1" baseline="0" dirty="0" smtClean="0"/>
              <a:t> git)</a:t>
            </a:r>
            <a:endParaRPr lang="nl-B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4225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0, We </a:t>
            </a:r>
            <a:r>
              <a:rPr lang="en-GB" dirty="0" err="1" smtClean="0"/>
              <a:t>gebruiken</a:t>
            </a:r>
            <a:r>
              <a:rPr lang="en-GB" dirty="0" smtClean="0"/>
              <a:t> de</a:t>
            </a:r>
            <a:r>
              <a:rPr lang="en-GB" baseline="0" dirty="0" smtClean="0"/>
              <a:t> agile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scrum </a:t>
            </a:r>
            <a:r>
              <a:rPr lang="en-GB" baseline="0" dirty="0" err="1" smtClean="0"/>
              <a:t>methodiek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zoals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aangeleerd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Dit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combinatie</a:t>
            </a:r>
            <a:r>
              <a:rPr lang="en-GB" baseline="0" dirty="0" smtClean="0"/>
              <a:t> met de tools van </a:t>
            </a:r>
            <a:r>
              <a:rPr lang="en-GB" baseline="0" dirty="0" err="1" smtClean="0"/>
              <a:t>github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Voordeel</a:t>
            </a:r>
            <a:r>
              <a:rPr lang="en-GB" dirty="0" smtClean="0"/>
              <a:t> van scrum</a:t>
            </a:r>
            <a:r>
              <a:rPr lang="nl-BE" dirty="0" smtClean="0"/>
              <a:t>:</a:t>
            </a:r>
          </a:p>
          <a:p>
            <a:r>
              <a:rPr lang="en-GB" dirty="0" smtClean="0"/>
              <a:t>1, Instant</a:t>
            </a:r>
            <a:r>
              <a:rPr lang="en-GB" baseline="0" dirty="0" smtClean="0"/>
              <a:t> feedback injection -&gt; Je </a:t>
            </a:r>
            <a:r>
              <a:rPr lang="en-GB" baseline="0" dirty="0" err="1" smtClean="0"/>
              <a:t>kan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altijd</a:t>
            </a:r>
            <a:r>
              <a:rPr lang="en-GB" baseline="0" dirty="0" smtClean="0"/>
              <a:t> stories </a:t>
            </a:r>
            <a:r>
              <a:rPr lang="en-GB" baseline="0" dirty="0" err="1" smtClean="0"/>
              <a:t>bijvoegen</a:t>
            </a:r>
            <a:r>
              <a:rPr lang="en-GB" baseline="0" dirty="0" smtClean="0"/>
              <a:t> on the fly</a:t>
            </a:r>
          </a:p>
          <a:p>
            <a:r>
              <a:rPr lang="en-GB" baseline="0" dirty="0" smtClean="0"/>
              <a:t>2, Flexible and relaxed work balancing -&gt; Je </a:t>
            </a:r>
            <a:r>
              <a:rPr lang="en-GB" baseline="0" dirty="0" err="1" smtClean="0"/>
              <a:t>kan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kiezen</a:t>
            </a:r>
            <a:r>
              <a:rPr lang="en-GB" baseline="0" dirty="0" smtClean="0"/>
              <a:t> wat je wilt </a:t>
            </a:r>
            <a:r>
              <a:rPr lang="en-GB" baseline="0" dirty="0" err="1" smtClean="0"/>
              <a:t>doen</a:t>
            </a:r>
            <a:endParaRPr lang="en-GB" baseline="0" dirty="0" smtClean="0"/>
          </a:p>
          <a:p>
            <a:r>
              <a:rPr lang="en-GB" baseline="0" dirty="0" smtClean="0"/>
              <a:t>3, Visible Progress -&gt; </a:t>
            </a:r>
            <a:r>
              <a:rPr lang="en-GB" baseline="0" dirty="0" err="1" smtClean="0"/>
              <a:t>Visueel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verplaatsen</a:t>
            </a:r>
            <a:r>
              <a:rPr lang="en-GB" baseline="0" dirty="0" smtClean="0"/>
              <a:t> de stories </a:t>
            </a:r>
            <a:r>
              <a:rPr lang="en-GB" baseline="0" dirty="0" err="1" smtClean="0"/>
              <a:t>zich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Nadelen</a:t>
            </a:r>
            <a:r>
              <a:rPr lang="en-GB" baseline="0" dirty="0" smtClean="0"/>
              <a:t> van scrum</a:t>
            </a:r>
          </a:p>
          <a:p>
            <a:r>
              <a:rPr lang="en-GB" baseline="0" dirty="0" smtClean="0"/>
              <a:t>4, Managing Overhead -&gt; </a:t>
            </a:r>
            <a:r>
              <a:rPr lang="en-GB" baseline="0" dirty="0" err="1" smtClean="0"/>
              <a:t>Iemand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moet</a:t>
            </a:r>
            <a:r>
              <a:rPr lang="en-GB" baseline="0" dirty="0" smtClean="0"/>
              <a:t> de scrum </a:t>
            </a:r>
            <a:r>
              <a:rPr lang="en-GB" baseline="0" dirty="0" err="1" smtClean="0"/>
              <a:t>beheren</a:t>
            </a:r>
            <a:endParaRPr lang="en-GB" baseline="0" dirty="0" smtClean="0"/>
          </a:p>
          <a:p>
            <a:r>
              <a:rPr lang="en-GB" baseline="0" dirty="0" smtClean="0"/>
              <a:t>5, No strict separation of concern -&gt; </a:t>
            </a:r>
            <a:r>
              <a:rPr lang="en-GB" baseline="0" dirty="0" err="1" smtClean="0"/>
              <a:t>Geen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duidelijke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onderverdeling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tussen</a:t>
            </a:r>
            <a:r>
              <a:rPr lang="en-GB" baseline="0" dirty="0" smtClean="0"/>
              <a:t> developer </a:t>
            </a:r>
            <a:r>
              <a:rPr lang="en-GB" baseline="0" dirty="0" err="1" smtClean="0"/>
              <a:t>capaciteiten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iedereen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kiest</a:t>
            </a:r>
            <a:r>
              <a:rPr lang="en-GB" baseline="0" dirty="0" smtClean="0"/>
              <a:t> wat </a:t>
            </a:r>
            <a:r>
              <a:rPr lang="en-GB" baseline="0" dirty="0" err="1" smtClean="0"/>
              <a:t>hij</a:t>
            </a:r>
            <a:r>
              <a:rPr lang="en-GB" baseline="0" dirty="0" smtClean="0"/>
              <a:t> wilt.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5016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Dankzij</a:t>
            </a:r>
            <a:r>
              <a:rPr lang="en-GB" dirty="0" smtClean="0"/>
              <a:t> </a:t>
            </a:r>
            <a:r>
              <a:rPr lang="en-GB" dirty="0" err="1" smtClean="0"/>
              <a:t>deze</a:t>
            </a:r>
            <a:r>
              <a:rPr lang="en-GB" baseline="0" dirty="0" smtClean="0"/>
              <a:t> scrum </a:t>
            </a:r>
            <a:r>
              <a:rPr lang="en-GB" baseline="0" dirty="0" err="1" smtClean="0"/>
              <a:t>methodiek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zie</a:t>
            </a:r>
            <a:r>
              <a:rPr lang="en-GB" baseline="0" dirty="0" smtClean="0"/>
              <a:t> je </a:t>
            </a:r>
            <a:r>
              <a:rPr lang="en-GB" baseline="0" dirty="0" err="1" smtClean="0"/>
              <a:t>visueel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vooruitgang</a:t>
            </a:r>
            <a:r>
              <a:rPr lang="en-GB" baseline="0" dirty="0" smtClean="0"/>
              <a:t> in de stories</a:t>
            </a:r>
          </a:p>
          <a:p>
            <a:endParaRPr lang="en-GB" baseline="0" dirty="0" smtClean="0"/>
          </a:p>
          <a:p>
            <a:r>
              <a:rPr lang="en-GB" baseline="0" dirty="0" smtClean="0"/>
              <a:t>1-8: </a:t>
            </a:r>
            <a:r>
              <a:rPr lang="en-GB" baseline="0" dirty="0" err="1" smtClean="0"/>
              <a:t>Vooruitgang</a:t>
            </a:r>
            <a:r>
              <a:rPr lang="en-GB" baseline="0" dirty="0" smtClean="0"/>
              <a:t> scrum </a:t>
            </a:r>
            <a:r>
              <a:rPr lang="en-GB" baseline="0" dirty="0" err="1" smtClean="0"/>
              <a:t>bord</a:t>
            </a:r>
            <a:endParaRPr lang="en-GB" baseline="0" dirty="0" smtClean="0"/>
          </a:p>
          <a:p>
            <a:r>
              <a:rPr lang="en-GB" baseline="0" dirty="0" smtClean="0"/>
              <a:t>9-11: </a:t>
            </a:r>
            <a:r>
              <a:rPr lang="en-GB" baseline="0" dirty="0" err="1" smtClean="0"/>
              <a:t>Vooruitgang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Github</a:t>
            </a:r>
            <a:r>
              <a:rPr lang="en-GB" baseline="0" dirty="0" smtClean="0"/>
              <a:t> Statistics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5399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0, In de </a:t>
            </a:r>
            <a:r>
              <a:rPr lang="en-GB" dirty="0" err="1" smtClean="0"/>
              <a:t>productiefase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maken</a:t>
            </a:r>
            <a:r>
              <a:rPr lang="en-GB" baseline="0" dirty="0" smtClean="0"/>
              <a:t> we </a:t>
            </a:r>
            <a:r>
              <a:rPr lang="en-GB" baseline="0" dirty="0" err="1" smtClean="0"/>
              <a:t>gebruik</a:t>
            </a:r>
            <a:r>
              <a:rPr lang="en-GB" baseline="0" dirty="0" smtClean="0"/>
              <a:t> van </a:t>
            </a:r>
            <a:r>
              <a:rPr lang="en-GB" baseline="0" dirty="0" err="1" smtClean="0"/>
              <a:t>Github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als</a:t>
            </a:r>
            <a:r>
              <a:rPr lang="en-GB" baseline="0" dirty="0" smtClean="0"/>
              <a:t> source code management platform</a:t>
            </a:r>
          </a:p>
          <a:p>
            <a:r>
              <a:rPr lang="en-GB" i="0" baseline="0" dirty="0" smtClean="0"/>
              <a:t>   We </a:t>
            </a:r>
            <a:r>
              <a:rPr lang="en-GB" i="0" baseline="0" dirty="0" err="1" smtClean="0"/>
              <a:t>programmeren</a:t>
            </a:r>
            <a:r>
              <a:rPr lang="en-GB" i="0" baseline="0" dirty="0" smtClean="0"/>
              <a:t> in .NET </a:t>
            </a:r>
            <a:r>
              <a:rPr lang="en-GB" i="0" baseline="0" dirty="0" err="1" smtClean="0"/>
              <a:t>en</a:t>
            </a:r>
            <a:r>
              <a:rPr lang="en-GB" i="0" baseline="0" dirty="0" smtClean="0"/>
              <a:t> </a:t>
            </a:r>
            <a:r>
              <a:rPr lang="en-GB" i="0" baseline="0" dirty="0" err="1" smtClean="0"/>
              <a:t>maken</a:t>
            </a:r>
            <a:r>
              <a:rPr lang="en-GB" i="0" baseline="0" dirty="0" smtClean="0"/>
              <a:t> </a:t>
            </a:r>
            <a:r>
              <a:rPr lang="en-GB" i="0" baseline="0" dirty="0" err="1" smtClean="0"/>
              <a:t>als</a:t>
            </a:r>
            <a:r>
              <a:rPr lang="en-GB" i="0" baseline="0" dirty="0" smtClean="0"/>
              <a:t> IDE </a:t>
            </a:r>
            <a:r>
              <a:rPr lang="en-GB" i="0" baseline="0" dirty="0" err="1" smtClean="0"/>
              <a:t>gebruik</a:t>
            </a:r>
            <a:r>
              <a:rPr lang="en-GB" i="0" baseline="0" dirty="0" smtClean="0"/>
              <a:t> van Visual Studio</a:t>
            </a:r>
          </a:p>
          <a:p>
            <a:r>
              <a:rPr lang="en-GB" i="0" baseline="0" dirty="0" smtClean="0"/>
              <a:t>   </a:t>
            </a:r>
            <a:r>
              <a:rPr lang="en-GB" i="0" baseline="0" dirty="0" err="1" smtClean="0"/>
              <a:t>Onze</a:t>
            </a:r>
            <a:r>
              <a:rPr lang="en-GB" i="0" baseline="0" dirty="0" smtClean="0"/>
              <a:t> </a:t>
            </a:r>
            <a:r>
              <a:rPr lang="en-GB" i="0" baseline="0" dirty="0" err="1" smtClean="0"/>
              <a:t>oplevering</a:t>
            </a:r>
            <a:r>
              <a:rPr lang="en-GB" i="0" baseline="0" dirty="0" smtClean="0"/>
              <a:t> </a:t>
            </a:r>
            <a:r>
              <a:rPr lang="en-GB" i="0" baseline="0" dirty="0" err="1" smtClean="0"/>
              <a:t>draait</a:t>
            </a:r>
            <a:r>
              <a:rPr lang="en-GB" i="0" baseline="0" dirty="0" smtClean="0"/>
              <a:t> op Azure</a:t>
            </a:r>
            <a:endParaRPr lang="nl-BE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B161-1D7D-4754-A904-DE09E94A4AA3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54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9.JPG"/><Relationship Id="rId4" Type="http://schemas.openxmlformats.org/officeDocument/2006/relationships/image" Target="../media/image5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26.JPG"/><Relationship Id="rId15" Type="http://schemas.openxmlformats.org/officeDocument/2006/relationships/image" Target="../media/image36.png"/><Relationship Id="rId10" Type="http://schemas.openxmlformats.org/officeDocument/2006/relationships/image" Target="../media/image31.JPG"/><Relationship Id="rId4" Type="http://schemas.openxmlformats.org/officeDocument/2006/relationships/image" Target="../media/image23.png"/><Relationship Id="rId9" Type="http://schemas.openxmlformats.org/officeDocument/2006/relationships/image" Target="../media/image30.JP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>
                <a:latin typeface="Proximus Light" panose="00000400000000000000" pitchFamily="50" charset="0"/>
              </a:rPr>
              <a:t>Mythings</a:t>
            </a:r>
            <a:r>
              <a:rPr lang="nl-BE" dirty="0">
                <a:latin typeface="Proximus Light" panose="00000400000000000000" pitchFamily="50" charset="0"/>
              </a:rPr>
              <a:t> Dashboard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>
                <a:latin typeface="Proximus Light" panose="00000400000000000000" pitchFamily="50" charset="0"/>
              </a:rPr>
              <a:t>Juryvoorstelling Project </a:t>
            </a:r>
            <a:r>
              <a:rPr lang="nl-BE" dirty="0" err="1">
                <a:latin typeface="Proximus Light" panose="00000400000000000000" pitchFamily="50" charset="0"/>
              </a:rPr>
              <a:t>Proximus</a:t>
            </a:r>
            <a:endParaRPr lang="nl-BE" dirty="0"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892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 end</a:t>
            </a:r>
            <a:endParaRPr lang="nl-BE" dirty="0"/>
          </a:p>
        </p:txBody>
      </p:sp>
      <p:sp>
        <p:nvSpPr>
          <p:cNvPr id="16" name="TextBox 15"/>
          <p:cNvSpPr txBox="1"/>
          <p:nvPr/>
        </p:nvSpPr>
        <p:spPr>
          <a:xfrm>
            <a:off x="1116419" y="3773097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Dashboard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53833" y="3306726"/>
            <a:ext cx="141767" cy="6510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753833" y="3957764"/>
            <a:ext cx="141767" cy="65103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95600" y="2510966"/>
            <a:ext cx="163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Sensor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0661" y="4608800"/>
            <a:ext cx="163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Error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382193" y="3239018"/>
            <a:ext cx="0" cy="53407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63486" y="2631471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Sensor Detail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533014" y="2823499"/>
            <a:ext cx="751367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426592" y="4011312"/>
            <a:ext cx="191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Container Detail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76291" y="2592687"/>
            <a:ext cx="1911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Hierarchical Structure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76291" y="3449931"/>
            <a:ext cx="1911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Search Suggestion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776291" y="4307175"/>
            <a:ext cx="1911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roximus Light" panose="00000400000000000000" pitchFamily="50" charset="0"/>
              </a:rPr>
              <a:t>Asynchronous Value Loading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372" y="2748323"/>
            <a:ext cx="392450" cy="40897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372" y="3548789"/>
            <a:ext cx="392450" cy="40897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372" y="4349255"/>
            <a:ext cx="392450" cy="40897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776291" y="5164419"/>
            <a:ext cx="1911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Alpha Staged</a:t>
            </a:r>
          </a:p>
          <a:p>
            <a:r>
              <a:rPr lang="en-GB" dirty="0" smtClean="0">
                <a:latin typeface="Proximus Light" panose="00000400000000000000" pitchFamily="50" charset="0"/>
              </a:rPr>
              <a:t>- Did not meet scrum goals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474" y="5388176"/>
            <a:ext cx="482246" cy="47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57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Proximus Light" panose="00000400000000000000" pitchFamily="50" charset="0"/>
              </a:rPr>
              <a:t>exposition: back-end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9099" y="2925744"/>
            <a:ext cx="2104214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Lora Data Receiver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285" y="4350448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General Purpose </a:t>
            </a:r>
            <a:r>
              <a:rPr lang="en-GB" dirty="0" err="1" smtClean="0">
                <a:latin typeface="Proximus Light" panose="00000400000000000000" pitchFamily="50" charset="0"/>
              </a:rPr>
              <a:t>Webjob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26" y="3399223"/>
            <a:ext cx="951225" cy="951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86" y="1860654"/>
            <a:ext cx="1065090" cy="10650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475" y="1867110"/>
            <a:ext cx="953697" cy="9536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46715" y="2895839"/>
            <a:ext cx="1640271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Table Storage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4105" y="5315978"/>
            <a:ext cx="950281" cy="950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1771157" y="6266259"/>
            <a:ext cx="95733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Queue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819" y="2001685"/>
            <a:ext cx="795994" cy="7959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995709" y="2905425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SQL Server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35" y="5006739"/>
            <a:ext cx="840542" cy="84054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279099" y="5916232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MyThings</a:t>
            </a:r>
            <a:r>
              <a:rPr lang="en-GB" dirty="0" smtClean="0">
                <a:latin typeface="Proximus Light" panose="00000400000000000000" pitchFamily="50" charset="0"/>
              </a:rPr>
              <a:t> Web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77" y="3381572"/>
            <a:ext cx="1006448" cy="10064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7754" y="4388020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MyThings</a:t>
            </a:r>
            <a:r>
              <a:rPr lang="en-GB" dirty="0" smtClean="0">
                <a:latin typeface="Proximus Light" panose="00000400000000000000" pitchFamily="50" charset="0"/>
              </a:rPr>
              <a:t> API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58" y="2820807"/>
            <a:ext cx="1426819" cy="142681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46160" y="4160644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DLL</a:t>
            </a:r>
          </a:p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= Shared Logic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847367" y="2714963"/>
            <a:ext cx="1222745" cy="4465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11820" y="2613013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Repositories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803073" y="4042376"/>
            <a:ext cx="889247" cy="74639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611677" y="3999726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Algorithms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4210493" y="3646968"/>
            <a:ext cx="839972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226" y="4673312"/>
            <a:ext cx="1078003" cy="107800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667" y="4642143"/>
            <a:ext cx="1074368" cy="107436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524668" y="5782776"/>
            <a:ext cx="12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VSensors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995709" y="5775826"/>
            <a:ext cx="178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Error Detection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97996" y="3213465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Access</a:t>
            </a:r>
            <a:endParaRPr lang="nl-BE" dirty="0"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3194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5" grpId="0"/>
      <p:bldP spid="19" grpId="0"/>
      <p:bldP spid="21" grpId="0"/>
      <p:bldP spid="23" grpId="0"/>
      <p:bldP spid="29" grpId="0"/>
      <p:bldP spid="35" grpId="0"/>
      <p:bldP spid="45" grpId="0"/>
      <p:bldP spid="46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Proximus Light" panose="00000400000000000000" pitchFamily="50" charset="0"/>
              </a:rPr>
              <a:t>exposition: back-end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877" y="4247626"/>
            <a:ext cx="2104214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Lora Data Receiver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6763" y="4247626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General Purpose </a:t>
            </a:r>
            <a:r>
              <a:rPr lang="en-GB" dirty="0" err="1" smtClean="0">
                <a:latin typeface="Proximus Light" panose="00000400000000000000" pitchFamily="50" charset="0"/>
              </a:rPr>
              <a:t>Webjob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38" y="3239468"/>
            <a:ext cx="951225" cy="951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92" y="3182536"/>
            <a:ext cx="1065090" cy="10650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759" y="5179687"/>
            <a:ext cx="953697" cy="9536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84858" y="6161410"/>
            <a:ext cx="1640271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Table Storage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96" y="1652946"/>
            <a:ext cx="950281" cy="950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54844" y="2603227"/>
            <a:ext cx="95733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Queue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221" y="1706861"/>
            <a:ext cx="717620" cy="71762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34501" y="2527407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SQL Server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476" y="2272639"/>
            <a:ext cx="840542" cy="84054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09640" y="3182132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MyThings</a:t>
            </a:r>
            <a:r>
              <a:rPr lang="en-GB" dirty="0" smtClean="0">
                <a:latin typeface="Proximus Light" panose="00000400000000000000" pitchFamily="50" charset="0"/>
              </a:rPr>
              <a:t> Web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072" y="4237912"/>
            <a:ext cx="1006448" cy="10064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676349" y="5244360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MyThings</a:t>
            </a:r>
            <a:r>
              <a:rPr lang="en-GB" dirty="0" smtClean="0">
                <a:latin typeface="Proximus Light" panose="00000400000000000000" pitchFamily="50" charset="0"/>
              </a:rPr>
              <a:t> API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58" y="2820807"/>
            <a:ext cx="1426819" cy="142681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46160" y="4160644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DLL</a:t>
            </a:r>
          </a:p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= Shared Logic</a:t>
            </a:r>
            <a:endParaRPr lang="nl-BE" dirty="0">
              <a:latin typeface="Proximus Light" panose="00000400000000000000" pitchFamily="50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511298" y="2424481"/>
            <a:ext cx="511941" cy="83030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028117" y="2603227"/>
            <a:ext cx="204181" cy="37891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106488" y="3766703"/>
            <a:ext cx="71749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537260" y="2916690"/>
            <a:ext cx="71749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537260" y="4753999"/>
            <a:ext cx="71749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9773296" y="3766703"/>
            <a:ext cx="5814" cy="39394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857082" y="3757568"/>
            <a:ext cx="20565" cy="41220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537260" y="2982145"/>
            <a:ext cx="69594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34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5" grpId="0"/>
      <p:bldP spid="17" grpId="0"/>
      <p:bldP spid="19" grpId="0"/>
      <p:bldP spid="21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Proximus Light" panose="00000400000000000000" pitchFamily="50" charset="0"/>
              </a:rPr>
              <a:t>exposition: back-end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6763" y="4247626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General Purpose </a:t>
            </a:r>
            <a:r>
              <a:rPr lang="en-GB" dirty="0" err="1" smtClean="0">
                <a:latin typeface="Proximus Light" panose="00000400000000000000" pitchFamily="50" charset="0"/>
              </a:rPr>
              <a:t>Webjob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38" y="3239468"/>
            <a:ext cx="951225" cy="951225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4106488" y="3766703"/>
            <a:ext cx="71749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91" y="4487800"/>
            <a:ext cx="1078003" cy="107800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85" y="2210597"/>
            <a:ext cx="1074368" cy="107436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784986" y="3351230"/>
            <a:ext cx="12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VSensors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44974" y="5590314"/>
            <a:ext cx="178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Error Detection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78591" y="2358054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Parse groups to Virtual Sensor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88954" y="2843373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Use group as native sensor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88953" y="3239468"/>
            <a:ext cx="3727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Gain performance on group analysis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88952" y="3867527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Quick insight on regional errors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78590" y="4707015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Predict Failure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77557" y="5113220"/>
            <a:ext cx="312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Frequence</a:t>
            </a:r>
            <a:r>
              <a:rPr lang="en-GB" dirty="0" smtClean="0">
                <a:latin typeface="Proximus Light" panose="00000400000000000000" pitchFamily="50" charset="0"/>
              </a:rPr>
              <a:t> Analysing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77557" y="5546503"/>
            <a:ext cx="312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Threshold Matching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09" y="2843373"/>
            <a:ext cx="297643" cy="3101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09" y="5113220"/>
            <a:ext cx="297643" cy="3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340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Proximus Light" panose="00000400000000000000" pitchFamily="50" charset="0"/>
              </a:rPr>
              <a:t>FASE 4 – AFWERKING EN OPLEVERING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94" y="2877285"/>
            <a:ext cx="4583040" cy="2432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55" y="1803396"/>
            <a:ext cx="1152145" cy="1152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18" y="3511455"/>
            <a:ext cx="966218" cy="9662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55" y="5038061"/>
            <a:ext cx="1152145" cy="115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01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and debugging</a:t>
            </a:r>
            <a:endParaRPr lang="nl-B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2" t="28139"/>
          <a:stretch/>
        </p:blipFill>
        <p:spPr>
          <a:xfrm rot="10800000">
            <a:off x="829410" y="1765004"/>
            <a:ext cx="7214684" cy="4795283"/>
          </a:xfrm>
        </p:spPr>
      </p:pic>
      <p:sp>
        <p:nvSpPr>
          <p:cNvPr id="5" name="Rectangle 4"/>
          <p:cNvSpPr/>
          <p:nvPr/>
        </p:nvSpPr>
        <p:spPr>
          <a:xfrm>
            <a:off x="5709684" y="2551814"/>
            <a:ext cx="935665" cy="3551274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44711" y="4489718"/>
            <a:ext cx="1294852" cy="785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64391" y="2746007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On The Fly Testing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64391" y="3467752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Modular Programming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64391" y="4189497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Bugless </a:t>
            </a:r>
            <a:r>
              <a:rPr lang="en-GB" dirty="0" err="1" smtClean="0">
                <a:latin typeface="Proximus Light" panose="00000400000000000000" pitchFamily="50" charset="0"/>
              </a:rPr>
              <a:t>Masterbranch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64390" y="4906924"/>
            <a:ext cx="372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Overseeing Scrum Master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20" y="3557769"/>
            <a:ext cx="4008474" cy="300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49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teamwork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21385" y="1530302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Dashboard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0362" y="4503980"/>
            <a:ext cx="163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Sensor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88671" y="1087721"/>
            <a:ext cx="163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Error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1786" y="3301652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Sensor Detail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01449" y="4792680"/>
            <a:ext cx="191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Container Detail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816" y="3149069"/>
            <a:ext cx="780290" cy="7802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29" y="3033837"/>
            <a:ext cx="780290" cy="78029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894853" y="5150311"/>
            <a:ext cx="2104214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Lora Data Receiver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61235" y="1959085"/>
            <a:ext cx="21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General Purpose </a:t>
            </a:r>
            <a:r>
              <a:rPr lang="en-GB" dirty="0" err="1" smtClean="0">
                <a:latin typeface="Proximus Light" panose="00000400000000000000" pitchFamily="50" charset="0"/>
              </a:rPr>
              <a:t>Webjob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02204" y="3661247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MyThings</a:t>
            </a:r>
            <a:r>
              <a:rPr lang="en-GB" dirty="0" smtClean="0">
                <a:latin typeface="Proximus Light" panose="00000400000000000000" pitchFamily="50" charset="0"/>
              </a:rPr>
              <a:t> Web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26604" y="2536739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MyThings</a:t>
            </a:r>
            <a:r>
              <a:rPr lang="en-GB" dirty="0" smtClean="0">
                <a:latin typeface="Proximus Light" panose="00000400000000000000" pitchFamily="50" charset="0"/>
              </a:rPr>
              <a:t> API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94853" y="3232862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DLL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16270" y="1936310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SQL Repositories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02742" y="2741555"/>
            <a:ext cx="21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Algorithms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5" t="4807" r="35814" b="69627"/>
          <a:stretch/>
        </p:blipFill>
        <p:spPr>
          <a:xfrm>
            <a:off x="1149963" y="3558259"/>
            <a:ext cx="1208050" cy="12688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6" t="27752" r="41221" b="46201"/>
          <a:stretch/>
        </p:blipFill>
        <p:spPr>
          <a:xfrm>
            <a:off x="4001449" y="3639233"/>
            <a:ext cx="1209125" cy="11879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TextBox 29"/>
          <p:cNvSpPr txBox="1"/>
          <p:nvPr/>
        </p:nvSpPr>
        <p:spPr>
          <a:xfrm>
            <a:off x="2669964" y="3770334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C2D91"/>
                </a:solidFill>
                <a:latin typeface="Proximus Light" panose="00000400000000000000" pitchFamily="50" charset="0"/>
              </a:rPr>
              <a:t>Front End</a:t>
            </a:r>
            <a:endParaRPr lang="nl-BE" dirty="0">
              <a:solidFill>
                <a:srgbClr val="5C2D91"/>
              </a:solidFill>
              <a:latin typeface="Proximus Light" panose="00000400000000000000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42885" y="3894312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C2D91"/>
                </a:solidFill>
                <a:latin typeface="Proximus Light" panose="00000400000000000000" pitchFamily="50" charset="0"/>
              </a:rPr>
              <a:t>Back End</a:t>
            </a:r>
            <a:endParaRPr lang="nl-BE" dirty="0">
              <a:solidFill>
                <a:srgbClr val="5C2D91"/>
              </a:solidFill>
              <a:latin typeface="Proximus Light" panose="00000400000000000000" pitchFamily="50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6" t="27752" r="41221" b="46201"/>
          <a:stretch/>
        </p:blipFill>
        <p:spPr>
          <a:xfrm>
            <a:off x="8535124" y="2274012"/>
            <a:ext cx="1209125" cy="11879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1" t="155" r="18284" b="55262"/>
          <a:stretch/>
        </p:blipFill>
        <p:spPr>
          <a:xfrm>
            <a:off x="2541085" y="1346537"/>
            <a:ext cx="1169061" cy="11795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1" t="155" r="18284" b="55262"/>
          <a:stretch/>
        </p:blipFill>
        <p:spPr>
          <a:xfrm>
            <a:off x="7848643" y="4579424"/>
            <a:ext cx="1169061" cy="11795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TextBox 25"/>
          <p:cNvSpPr txBox="1"/>
          <p:nvPr/>
        </p:nvSpPr>
        <p:spPr>
          <a:xfrm>
            <a:off x="6325081" y="5574304"/>
            <a:ext cx="223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noSQL</a:t>
            </a:r>
            <a:r>
              <a:rPr lang="en-GB" dirty="0" smtClean="0">
                <a:latin typeface="Proximus Light" panose="00000400000000000000" pitchFamily="50" charset="0"/>
              </a:rPr>
              <a:t> Repositories</a:t>
            </a:r>
            <a:endParaRPr lang="nl-BE" dirty="0"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301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0" grpId="0"/>
      <p:bldP spid="12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30" grpId="0"/>
      <p:bldP spid="31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Eigen </a:t>
            </a:r>
            <a:r>
              <a:rPr lang="en-GB" dirty="0" err="1"/>
              <a:t>ervaring</a:t>
            </a:r>
            <a:r>
              <a:rPr lang="en-GB" dirty="0"/>
              <a:t> van </a:t>
            </a:r>
            <a:r>
              <a:rPr lang="en-GB" dirty="0" err="1"/>
              <a:t>dit</a:t>
            </a:r>
            <a:r>
              <a:rPr lang="en-GB" dirty="0"/>
              <a:t> project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5" t="4807" r="35814" b="69627"/>
          <a:stretch/>
        </p:blipFill>
        <p:spPr>
          <a:xfrm>
            <a:off x="2064363" y="3052301"/>
            <a:ext cx="1208050" cy="12688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6" t="27752" r="41221" b="46201"/>
          <a:stretch/>
        </p:blipFill>
        <p:spPr>
          <a:xfrm>
            <a:off x="8456491" y="3096972"/>
            <a:ext cx="1209125" cy="11879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1" t="155" r="18284" b="55262"/>
          <a:stretch/>
        </p:blipFill>
        <p:spPr>
          <a:xfrm>
            <a:off x="5379978" y="3096972"/>
            <a:ext cx="1169061" cy="11795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1301459" y="4276518"/>
            <a:ext cx="273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Scrum is Great!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1459" y="4737262"/>
            <a:ext cx="273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Own Responsibility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9044" y="5545405"/>
            <a:ext cx="273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No Realistic Deadline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3425" y="4276518"/>
            <a:ext cx="273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Real Life Assignment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3425" y="4737262"/>
            <a:ext cx="273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Own Responsibility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1010" y="5545405"/>
            <a:ext cx="273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Communication to Customer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45472" y="4276518"/>
            <a:ext cx="273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Scrum is Great!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45472" y="4737262"/>
            <a:ext cx="273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Skill matching Assignment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43057" y="5555500"/>
            <a:ext cx="273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Lack of Customer Feedback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56" y="4321188"/>
            <a:ext cx="276378" cy="2880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56" y="4737262"/>
            <a:ext cx="276378" cy="2880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01" y="5545405"/>
            <a:ext cx="374323" cy="3693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79" y="4321188"/>
            <a:ext cx="276378" cy="2880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79" y="4737262"/>
            <a:ext cx="276378" cy="2880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24" y="5545405"/>
            <a:ext cx="374323" cy="36933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299044" y="2324268"/>
            <a:ext cx="273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Bruno</a:t>
            </a:r>
          </a:p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Vercruysse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47634" y="2335383"/>
            <a:ext cx="273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Nicolas</a:t>
            </a:r>
          </a:p>
          <a:p>
            <a:pPr algn="ctr"/>
            <a:r>
              <a:rPr lang="en-GB" dirty="0" err="1" smtClean="0">
                <a:latin typeface="Proximus Light" panose="00000400000000000000" pitchFamily="50" charset="0"/>
              </a:rPr>
              <a:t>Delanghe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94124" y="2347272"/>
            <a:ext cx="273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Esteban</a:t>
            </a:r>
          </a:p>
          <a:p>
            <a:pPr algn="ctr"/>
            <a:r>
              <a:rPr lang="en-GB" dirty="0" smtClean="0">
                <a:latin typeface="Proximus Light" panose="00000400000000000000" pitchFamily="50" charset="0"/>
              </a:rPr>
              <a:t>Denis</a:t>
            </a:r>
            <a:endParaRPr lang="nl-BE" dirty="0"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5645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6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Promovideo</a:t>
            </a:r>
            <a:r>
              <a:rPr lang="en-GB" dirty="0" smtClean="0"/>
              <a:t> &amp; </a:t>
            </a:r>
            <a:r>
              <a:rPr lang="en-GB" dirty="0" err="1" smtClean="0"/>
              <a:t>sitedemo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4697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574" y="2871493"/>
            <a:ext cx="996800" cy="1448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Proximus Light" panose="00000400000000000000" pitchFamily="50" charset="0"/>
              </a:rPr>
              <a:t>workflow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27" y="1972398"/>
            <a:ext cx="996800" cy="144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803" y="2505768"/>
            <a:ext cx="996800" cy="14488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74" y="4352320"/>
            <a:ext cx="996800" cy="1448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80" y="1510043"/>
            <a:ext cx="996800" cy="14488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02" y="4547941"/>
            <a:ext cx="996800" cy="1448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27" y="3453225"/>
            <a:ext cx="996800" cy="1448837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188688" y="3678865"/>
            <a:ext cx="839972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80" y="2462615"/>
            <a:ext cx="4583040" cy="2432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03" y="2826073"/>
            <a:ext cx="751978" cy="7519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468" y="3129377"/>
            <a:ext cx="975973" cy="141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379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0.18646 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2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574" y="2871493"/>
            <a:ext cx="996800" cy="1448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Fase</a:t>
            </a:r>
            <a:r>
              <a:rPr lang="en-GB" dirty="0" smtClean="0">
                <a:latin typeface="Proximus Light" panose="00000400000000000000" pitchFamily="50" charset="0"/>
              </a:rPr>
              <a:t> 1 - concept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27" y="1972398"/>
            <a:ext cx="996800" cy="144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803" y="2505768"/>
            <a:ext cx="996800" cy="14488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74" y="4352320"/>
            <a:ext cx="996800" cy="1448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80" y="1510043"/>
            <a:ext cx="996800" cy="14488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02" y="4547941"/>
            <a:ext cx="996800" cy="1448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27" y="3453225"/>
            <a:ext cx="996800" cy="1448837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5188688" y="3678865"/>
            <a:ext cx="839972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005" y="2969583"/>
            <a:ext cx="975973" cy="14185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15693" y="2577578"/>
            <a:ext cx="316850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Custom Layout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15691" y="3216993"/>
            <a:ext cx="316850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Hierarchical Structure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15691" y="3855591"/>
            <a:ext cx="316850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Manageability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15690" y="4494189"/>
            <a:ext cx="3168503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Easy-To-Use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131172"/>
            <a:ext cx="996800" cy="14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04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1" y="1638528"/>
            <a:ext cx="2590758" cy="1943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59599" y="2749577"/>
            <a:ext cx="3936316" cy="2214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5" y="4307659"/>
            <a:ext cx="3221129" cy="18118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69378" y="6476274"/>
            <a:ext cx="717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(no post-its were harmed during the development of this dashboard)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Fase</a:t>
            </a:r>
            <a:r>
              <a:rPr lang="en-GB" dirty="0" smtClean="0">
                <a:latin typeface="Proximus Light" panose="00000400000000000000" pitchFamily="50" charset="0"/>
              </a:rPr>
              <a:t> 1 - concept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11548" y="4890068"/>
            <a:ext cx="1448741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Brainstorm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93" y="2350386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184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Fase</a:t>
            </a:r>
            <a:r>
              <a:rPr lang="en-GB" dirty="0" smtClean="0">
                <a:latin typeface="Proximus Light" panose="00000400000000000000" pitchFamily="50" charset="0"/>
              </a:rPr>
              <a:t> 1 - concept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64548"/>
            <a:ext cx="4019483" cy="22588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375" y="5079527"/>
            <a:ext cx="2817493" cy="15841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39" y="1934326"/>
            <a:ext cx="4382545" cy="2466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93" y="2350386"/>
            <a:ext cx="2539682" cy="25396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64711" y="4890068"/>
            <a:ext cx="1448741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Compare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7" b="28017"/>
          <a:stretch/>
        </p:blipFill>
        <p:spPr>
          <a:xfrm>
            <a:off x="462988" y="4982388"/>
            <a:ext cx="2432612" cy="16321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2625" y="4125747"/>
            <a:ext cx="1935068" cy="22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62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Fase</a:t>
            </a:r>
            <a:r>
              <a:rPr lang="en-GB" dirty="0" smtClean="0">
                <a:latin typeface="Proximus Light" panose="00000400000000000000" pitchFamily="50" charset="0"/>
              </a:rPr>
              <a:t> 2 – </a:t>
            </a:r>
            <a:br>
              <a:rPr lang="en-GB" dirty="0" smtClean="0">
                <a:latin typeface="Proximus Light" panose="00000400000000000000" pitchFamily="50" charset="0"/>
              </a:rPr>
            </a:br>
            <a:r>
              <a:rPr lang="en-GB" dirty="0" err="1" smtClean="0">
                <a:latin typeface="Proximus Light" panose="00000400000000000000" pitchFamily="50" charset="0"/>
              </a:rPr>
              <a:t>Productieplanning</a:t>
            </a:r>
            <a:r>
              <a:rPr lang="en-GB" dirty="0" smtClean="0">
                <a:latin typeface="Proximus Light" panose="00000400000000000000" pitchFamily="50" charset="0"/>
              </a:rPr>
              <a:t> &amp; design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449" y="3037024"/>
            <a:ext cx="1409868" cy="2049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64" y="2643857"/>
            <a:ext cx="1902396" cy="11759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569" y="2250691"/>
            <a:ext cx="1935727" cy="7863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62" y="3229490"/>
            <a:ext cx="2135989" cy="10126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264" y="4714108"/>
            <a:ext cx="1110289" cy="15027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243" y="4714108"/>
            <a:ext cx="1688652" cy="15201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32" y="4706290"/>
            <a:ext cx="1678020" cy="1510553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274288" y="3476847"/>
            <a:ext cx="1222745" cy="4465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274288" y="3923414"/>
            <a:ext cx="1222745" cy="467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914681" y="5207282"/>
            <a:ext cx="1637414" cy="413828"/>
          </a:xfrm>
          <a:prstGeom prst="rect">
            <a:avLst/>
          </a:prstGeom>
          <a:solidFill>
            <a:srgbClr val="5C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TextBox 26"/>
          <p:cNvSpPr txBox="1"/>
          <p:nvPr/>
        </p:nvSpPr>
        <p:spPr>
          <a:xfrm>
            <a:off x="8272471" y="5203713"/>
            <a:ext cx="102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  <a:latin typeface="Proximus Light" panose="00000400000000000000" pitchFamily="50" charset="0"/>
              </a:rPr>
              <a:t>Mockup</a:t>
            </a:r>
            <a:endParaRPr lang="nl-BE" sz="1100" dirty="0">
              <a:solidFill>
                <a:schemeClr val="bg1"/>
              </a:solidFill>
              <a:latin typeface="Proximus Light" panose="00000400000000000000" pitchFamily="50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914681" y="2970142"/>
            <a:ext cx="1637414" cy="413828"/>
          </a:xfrm>
          <a:prstGeom prst="rect">
            <a:avLst/>
          </a:prstGeom>
          <a:solidFill>
            <a:srgbClr val="5C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0" name="TextBox 29"/>
          <p:cNvSpPr txBox="1"/>
          <p:nvPr/>
        </p:nvSpPr>
        <p:spPr>
          <a:xfrm>
            <a:off x="8023994" y="2974252"/>
            <a:ext cx="146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Proximus Light" panose="00000400000000000000" pitchFamily="50" charset="0"/>
              </a:rPr>
              <a:t>Logical Flow</a:t>
            </a:r>
            <a:endParaRPr lang="nl-BE" sz="1100" dirty="0">
              <a:solidFill>
                <a:schemeClr val="bg1"/>
              </a:solidFill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809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/>
      <p:bldP spid="29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Productie</a:t>
            </a:r>
            <a:r>
              <a:rPr lang="en-GB" dirty="0" smtClean="0">
                <a:latin typeface="Proximus Light" panose="00000400000000000000" pitchFamily="50" charset="0"/>
              </a:rPr>
              <a:t> </a:t>
            </a:r>
            <a:r>
              <a:rPr lang="en-GB" dirty="0" err="1" smtClean="0">
                <a:latin typeface="Proximus Light" panose="00000400000000000000" pitchFamily="50" charset="0"/>
              </a:rPr>
              <a:t>methodiek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01" y="2032580"/>
            <a:ext cx="1797543" cy="1575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49" y="4602279"/>
            <a:ext cx="1184044" cy="11840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9439" y="3620082"/>
            <a:ext cx="173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Agile &amp; Scrum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9439" y="5878898"/>
            <a:ext cx="176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Github</a:t>
            </a:r>
            <a:r>
              <a:rPr lang="en-GB" dirty="0">
                <a:latin typeface="Proximus Light" panose="00000400000000000000" pitchFamily="50" charset="0"/>
              </a:rPr>
              <a:t> </a:t>
            </a:r>
            <a:r>
              <a:rPr lang="en-GB" dirty="0" smtClean="0">
                <a:latin typeface="Proximus Light" panose="00000400000000000000" pitchFamily="50" charset="0"/>
              </a:rPr>
              <a:t>Project</a:t>
            </a:r>
          </a:p>
          <a:p>
            <a:r>
              <a:rPr lang="en-GB" dirty="0" smtClean="0">
                <a:latin typeface="Proximus Light" panose="00000400000000000000" pitchFamily="50" charset="0"/>
              </a:rPr>
              <a:t>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9287" y="2554531"/>
            <a:ext cx="351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Instant feedback injection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17" y="2773068"/>
            <a:ext cx="643815" cy="6709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49287" y="2999261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Flexible and relaxed work balancing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49287" y="3443991"/>
            <a:ext cx="2150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Visible progress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796" y="4785228"/>
            <a:ext cx="800064" cy="7893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49287" y="4674999"/>
            <a:ext cx="240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Managing overhead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49288" y="5199914"/>
            <a:ext cx="361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No strict separation of concern</a:t>
            </a:r>
            <a:endParaRPr lang="nl-BE" dirty="0"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138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Productie</a:t>
            </a:r>
            <a:r>
              <a:rPr lang="en-GB" dirty="0" smtClean="0">
                <a:latin typeface="Proximus Light" panose="00000400000000000000" pitchFamily="50" charset="0"/>
              </a:rPr>
              <a:t> </a:t>
            </a:r>
            <a:r>
              <a:rPr lang="en-GB" dirty="0" err="1" smtClean="0">
                <a:latin typeface="Proximus Light" panose="00000400000000000000" pitchFamily="50" charset="0"/>
              </a:rPr>
              <a:t>methodiek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01" y="2032580"/>
            <a:ext cx="1797543" cy="1575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49" y="4602279"/>
            <a:ext cx="1184044" cy="11840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9439" y="3620082"/>
            <a:ext cx="173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Agile &amp; Scrum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9439" y="5878898"/>
            <a:ext cx="1762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Github</a:t>
            </a:r>
            <a:r>
              <a:rPr lang="en-GB" dirty="0">
                <a:latin typeface="Proximus Light" panose="00000400000000000000" pitchFamily="50" charset="0"/>
              </a:rPr>
              <a:t> </a:t>
            </a:r>
            <a:r>
              <a:rPr lang="en-GB" dirty="0" smtClean="0">
                <a:latin typeface="Proximus Light" panose="00000400000000000000" pitchFamily="50" charset="0"/>
              </a:rPr>
              <a:t>Project</a:t>
            </a:r>
          </a:p>
          <a:p>
            <a:r>
              <a:rPr lang="en-GB" dirty="0" smtClean="0">
                <a:latin typeface="Proximus Light" panose="00000400000000000000" pitchFamily="50" charset="0"/>
              </a:rPr>
              <a:t> Management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" b="31858"/>
          <a:stretch/>
        </p:blipFill>
        <p:spPr>
          <a:xfrm>
            <a:off x="3450906" y="1923981"/>
            <a:ext cx="8055294" cy="42780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 r="21878" b="16869"/>
          <a:stretch/>
        </p:blipFill>
        <p:spPr>
          <a:xfrm>
            <a:off x="3450906" y="1921936"/>
            <a:ext cx="8038550" cy="4375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1" t="21683" r="17643" b="17613"/>
          <a:stretch/>
        </p:blipFill>
        <p:spPr>
          <a:xfrm>
            <a:off x="3479800" y="1941307"/>
            <a:ext cx="8600353" cy="43367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6" t="15832" r="22751" b="21831"/>
          <a:stretch/>
        </p:blipFill>
        <p:spPr>
          <a:xfrm>
            <a:off x="3416299" y="1902884"/>
            <a:ext cx="8663853" cy="44135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1" t="15783" r="19531" b="27287"/>
          <a:stretch/>
        </p:blipFill>
        <p:spPr>
          <a:xfrm>
            <a:off x="3378200" y="1904609"/>
            <a:ext cx="8701952" cy="4140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6" t="16227" r="19887" b="27170"/>
          <a:stretch/>
        </p:blipFill>
        <p:spPr>
          <a:xfrm>
            <a:off x="3416299" y="1894456"/>
            <a:ext cx="8634899" cy="44496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2" t="23631" b="18124"/>
          <a:stretch/>
        </p:blipFill>
        <p:spPr>
          <a:xfrm rot="10800000">
            <a:off x="3682993" y="1949958"/>
            <a:ext cx="7894324" cy="44418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3" t="27115" b="8411"/>
          <a:stretch/>
        </p:blipFill>
        <p:spPr>
          <a:xfrm rot="10800000">
            <a:off x="3682992" y="1862310"/>
            <a:ext cx="7754841" cy="46171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62" y="1659227"/>
            <a:ext cx="7415870" cy="49201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93" y="1694094"/>
            <a:ext cx="8285505" cy="32081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84" y="2987123"/>
            <a:ext cx="8142816" cy="347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63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Fase</a:t>
            </a:r>
            <a:r>
              <a:rPr lang="en-GB" dirty="0" smtClean="0">
                <a:latin typeface="Proximus Light" panose="00000400000000000000" pitchFamily="50" charset="0"/>
              </a:rPr>
              <a:t> 3 - </a:t>
            </a:r>
            <a:r>
              <a:rPr lang="en-GB" dirty="0" err="1" smtClean="0">
                <a:latin typeface="Proximus Light" panose="00000400000000000000" pitchFamily="50" charset="0"/>
              </a:rPr>
              <a:t>productie</a:t>
            </a:r>
            <a:endParaRPr lang="nl-BE" dirty="0">
              <a:latin typeface="Proximus Light" panose="000004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40" y="3230240"/>
            <a:ext cx="1417959" cy="1417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379" y="3038853"/>
            <a:ext cx="1800732" cy="18007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092" y="3150495"/>
            <a:ext cx="1577448" cy="157744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094613" y="4788193"/>
            <a:ext cx="914402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Proximus Light" panose="00000400000000000000" pitchFamily="50" charset="0"/>
              </a:rPr>
              <a:t>Github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69544" y="4788193"/>
            <a:ext cx="914402" cy="37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Azure</a:t>
            </a:r>
            <a:endParaRPr lang="nl-BE" dirty="0">
              <a:latin typeface="Proximus Light" panose="00000400000000000000" pitchFamily="5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53091" y="4830411"/>
            <a:ext cx="171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Proximus Light" panose="00000400000000000000" pitchFamily="50" charset="0"/>
              </a:rPr>
              <a:t>Visual Studio</a:t>
            </a:r>
            <a:endParaRPr lang="nl-BE" dirty="0">
              <a:latin typeface="Proximu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61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densspoor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TM04033937[[fn=Condensspoor]]</Template>
  <TotalTime>980</TotalTime>
  <Words>1021</Words>
  <Application>Microsoft Office PowerPoint</Application>
  <PresentationFormat>Widescreen</PresentationFormat>
  <Paragraphs>238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Proximus Light</vt:lpstr>
      <vt:lpstr>Wingdings</vt:lpstr>
      <vt:lpstr>Condensspoor</vt:lpstr>
      <vt:lpstr>Mythings Dashboard</vt:lpstr>
      <vt:lpstr>workflow</vt:lpstr>
      <vt:lpstr>Fase 1 - concept</vt:lpstr>
      <vt:lpstr>Fase 1 - concept</vt:lpstr>
      <vt:lpstr>Fase 1 - concept</vt:lpstr>
      <vt:lpstr>Fase 2 –  Productieplanning &amp; design</vt:lpstr>
      <vt:lpstr>Productie methodiek</vt:lpstr>
      <vt:lpstr>Productie methodiek</vt:lpstr>
      <vt:lpstr>Fase 3 - productie</vt:lpstr>
      <vt:lpstr>Front end</vt:lpstr>
      <vt:lpstr>exposition: back-end</vt:lpstr>
      <vt:lpstr>exposition: back-end</vt:lpstr>
      <vt:lpstr>exposition: back-end</vt:lpstr>
      <vt:lpstr>FASE 4 – AFWERKING EN OPLEVERING</vt:lpstr>
      <vt:lpstr>Testing and debugging</vt:lpstr>
      <vt:lpstr>teamwork</vt:lpstr>
      <vt:lpstr>Eigen ervaring van dit project</vt:lpstr>
      <vt:lpstr>Promovideo &amp; sitedemo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Mythings Dashboard</dc:title>
  <dc:creator>Delanghe Nicolas</dc:creator>
  <cp:lastModifiedBy>Esteban Denis</cp:lastModifiedBy>
  <cp:revision>103</cp:revision>
  <dcterms:created xsi:type="dcterms:W3CDTF">2016-04-14T08:46:22Z</dcterms:created>
  <dcterms:modified xsi:type="dcterms:W3CDTF">2016-06-19T18:00:20Z</dcterms:modified>
</cp:coreProperties>
</file>